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26"/>
  </p:notesMasterIdLst>
  <p:sldIdLst>
    <p:sldId id="273" r:id="rId2"/>
    <p:sldId id="274" r:id="rId3"/>
    <p:sldId id="275" r:id="rId4"/>
    <p:sldId id="276" r:id="rId5"/>
    <p:sldId id="277" r:id="rId6"/>
    <p:sldId id="278" r:id="rId7"/>
    <p:sldId id="284" r:id="rId8"/>
    <p:sldId id="298" r:id="rId9"/>
    <p:sldId id="299" r:id="rId10"/>
    <p:sldId id="300" r:id="rId11"/>
    <p:sldId id="301" r:id="rId12"/>
    <p:sldId id="302" r:id="rId13"/>
    <p:sldId id="303" r:id="rId14"/>
    <p:sldId id="304" r:id="rId15"/>
    <p:sldId id="309" r:id="rId16"/>
    <p:sldId id="305" r:id="rId17"/>
    <p:sldId id="306" r:id="rId18"/>
    <p:sldId id="307" r:id="rId19"/>
    <p:sldId id="310" r:id="rId20"/>
    <p:sldId id="308" r:id="rId21"/>
    <p:sldId id="281" r:id="rId22"/>
    <p:sldId id="282" r:id="rId23"/>
    <p:sldId id="311" r:id="rId24"/>
    <p:sldId id="283" r:id="rId25"/>
  </p:sldIdLst>
  <p:sldSz cx="9144000" cy="6858000" type="screen4x3"/>
  <p:notesSz cx="6858000" cy="9144000"/>
  <p:custDataLst>
    <p:tags r:id="rId27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без заголовка" id="{AC98CEBB-6C29-44B1-A1DA-00415E3D4459}">
          <p14:sldIdLst>
            <p14:sldId id="273"/>
            <p14:sldId id="274"/>
            <p14:sldId id="275"/>
            <p14:sldId id="276"/>
            <p14:sldId id="277"/>
            <p14:sldId id="278"/>
            <p14:sldId id="284"/>
            <p14:sldId id="298"/>
            <p14:sldId id="299"/>
            <p14:sldId id="300"/>
            <p14:sldId id="301"/>
            <p14:sldId id="302"/>
            <p14:sldId id="303"/>
            <p14:sldId id="304"/>
            <p14:sldId id="309"/>
            <p14:sldId id="305"/>
            <p14:sldId id="306"/>
            <p14:sldId id="307"/>
            <p14:sldId id="310"/>
            <p14:sldId id="308"/>
            <p14:sldId id="281"/>
            <p14:sldId id="282"/>
            <p14:sldId id="311"/>
            <p14:sldId id="28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1E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64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gs" Target="tags/tag1.xml"/><Relationship Id="rId3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недост комп 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начало учебного года </c:v>
                </c:pt>
                <c:pt idx="1">
                  <c:v>середина года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52</c:v>
                </c:pt>
                <c:pt idx="1">
                  <c:v>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906847872"/>
        <c:axId val="-906847328"/>
      </c:barChart>
      <c:catAx>
        <c:axId val="-90684787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crossAx val="-906847328"/>
        <c:crosses val="autoZero"/>
        <c:auto val="1"/>
        <c:lblAlgn val="ctr"/>
        <c:lblOffset val="100"/>
        <c:noMultiLvlLbl val="0"/>
      </c:catAx>
      <c:valAx>
        <c:axId val="-906847328"/>
        <c:scaling>
          <c:orientation val="minMax"/>
        </c:scaling>
        <c:delete val="0"/>
        <c:axPos val="l"/>
        <c:majorGridlines/>
        <c:title>
          <c:overlay val="0"/>
        </c:title>
        <c:numFmt formatCode="General" sourceLinked="1"/>
        <c:majorTickMark val="none"/>
        <c:minorTickMark val="none"/>
        <c:tickLblPos val="nextTo"/>
        <c:crossAx val="-906847872"/>
        <c:crosses val="autoZero"/>
        <c:crossBetween val="between"/>
      </c:val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510213-B713-454C-BADA-90D9FF469ACB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D05B3C-4319-4703-BB9A-9D0F73A903A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788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20.07.2016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7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7" Type="http://schemas.openxmlformats.org/officeDocument/2006/relationships/image" Target="../media/image3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2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slide" Target="slide22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jpeg"/><Relationship Id="rId4" Type="http://schemas.openxmlformats.org/officeDocument/2006/relationships/image" Target="../media/image46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jpeg"/><Relationship Id="rId5" Type="http://schemas.openxmlformats.org/officeDocument/2006/relationships/image" Target="../media/image51.jpeg"/><Relationship Id="rId4" Type="http://schemas.openxmlformats.org/officeDocument/2006/relationships/image" Target="../media/image5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slide" Target="slide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5993421" cy="1143000"/>
          </a:xfrm>
        </p:spPr>
        <p:txBody>
          <a:bodyPr/>
          <a:lstStyle/>
          <a:p>
            <a:pPr lvl="0"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Воспитатель: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ПавловаН.В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                        </a:t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Өскемен қ.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2015-2016 оку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жылына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Усть-Каменогорск. 2015-2016 учебный год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1500174"/>
            <a:ext cx="6400800" cy="270606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Опыт работы: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chemeClr val="tx1"/>
                </a:solidFill>
                <a:latin typeface="Arial Black" pitchFamily="34" charset="0"/>
                <a:cs typeface="Aharoni" pitchFamily="2" charset="-79"/>
              </a:rPr>
              <a:t>«Организация продуктивной деятельности на занятиях по конструированию из строительного материала с детьми младшего дошкольного возраста»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00034" y="357166"/>
            <a:ext cx="82153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«Өскемен  қаласы әкімдірінің № 8 «Мирас» балабақша – бөбекжайы» КМҚК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КГКП «Детский сад–ясли № 8 «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Мирас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акимата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г. Усть-Каменогорска»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28596" y="357166"/>
            <a:ext cx="8429684" cy="100013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«Дорожки для машин и пешеходов»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познакомились с понятиями  длинная - короткая, широкая - узкая дорожки.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Home\Desktop\Пед совет\пед совет 1\P110074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214422"/>
            <a:ext cx="3360000" cy="2520000"/>
          </a:xfrm>
          <a:prstGeom prst="rect">
            <a:avLst/>
          </a:prstGeom>
          <a:noFill/>
        </p:spPr>
      </p:pic>
      <p:pic>
        <p:nvPicPr>
          <p:cNvPr id="5" name="Picture 3" descr="C:\Users\Home\Desktop\Пед совет\пед совет 1\P11007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00628" y="3929066"/>
            <a:ext cx="3360000" cy="2520000"/>
          </a:xfrm>
          <a:prstGeom prst="rect">
            <a:avLst/>
          </a:prstGeom>
          <a:noFill/>
        </p:spPr>
      </p:pic>
      <p:pic>
        <p:nvPicPr>
          <p:cNvPr id="6" name="Picture 4" descr="C:\Users\Home\Desktop\Пед совет\пед совет 1\P1100745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3929066"/>
            <a:ext cx="3360000" cy="2520000"/>
          </a:xfrm>
          <a:prstGeom prst="rect">
            <a:avLst/>
          </a:prstGeom>
          <a:noFill/>
        </p:spPr>
      </p:pic>
      <p:pic>
        <p:nvPicPr>
          <p:cNvPr id="7" name="Picture 5" descr="C:\Users\Home\Desktop\Пед совет\пед совет 1\P1100753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072066" y="1214422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357166"/>
            <a:ext cx="8286808" cy="71438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«Скамейки для Матрёшек»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научились увеличивать постройки способом добавления деталей.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C:\Users\Home\Desktop\ЦВЕТЫ 3+\Открытые занятия, выступления\видео открытое занятие матрёшки\цветы\DSCN34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0" y="1214422"/>
            <a:ext cx="3840000" cy="2880000"/>
          </a:xfrm>
          <a:prstGeom prst="rect">
            <a:avLst/>
          </a:prstGeom>
          <a:noFill/>
        </p:spPr>
      </p:pic>
      <p:pic>
        <p:nvPicPr>
          <p:cNvPr id="2051" name="Picture 3" descr="C:\Users\Home\Desktop\ЦВЕТЫ 3+\Открытые занятия, выступления\видео открытое занятие матрёшки\цветы\DSCN341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1472" y="1214422"/>
            <a:ext cx="3840000" cy="2880000"/>
          </a:xfrm>
          <a:prstGeom prst="rect">
            <a:avLst/>
          </a:prstGeom>
          <a:noFill/>
        </p:spPr>
      </p:pic>
      <p:pic>
        <p:nvPicPr>
          <p:cNvPr id="2052" name="Picture 4" descr="C:\Users\Home\Desktop\ЦВЕТЫ 3+\Открытые занятия, выступления\видео открытое занятие матрёшки\цветы\DSCN341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857488" y="4143380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28596" y="285728"/>
            <a:ext cx="8215370" cy="1071570"/>
          </a:xfrm>
        </p:spPr>
        <p:txBody>
          <a:bodyPr/>
          <a:lstStyle/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«Ворота»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(низкие, высокие, широкие, узкие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), дети научились  изменять постройки, надстраивая или заменяя одни детали другими.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5" name="Picture 3" descr="C:\Users\Home\Desktop\Пед совет\пед совет 1\P110077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1071546"/>
            <a:ext cx="3360000" cy="2520000"/>
          </a:xfrm>
          <a:prstGeom prst="rect">
            <a:avLst/>
          </a:prstGeom>
          <a:noFill/>
        </p:spPr>
      </p:pic>
      <p:pic>
        <p:nvPicPr>
          <p:cNvPr id="6" name="Picture 4" descr="C:\Users\Home\Desktop\Пед совет\пед совет 1\P110077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28" y="3714752"/>
            <a:ext cx="3359999" cy="2520000"/>
          </a:xfrm>
          <a:prstGeom prst="rect">
            <a:avLst/>
          </a:prstGeom>
          <a:noFill/>
        </p:spPr>
      </p:pic>
      <p:pic>
        <p:nvPicPr>
          <p:cNvPr id="3074" name="Picture 2" descr="C:\Users\Home\Desktop\Пед совет\пед совет 1\P110076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357290" y="1071546"/>
            <a:ext cx="3360000" cy="2520000"/>
          </a:xfrm>
          <a:prstGeom prst="rect">
            <a:avLst/>
          </a:prstGeom>
          <a:noFill/>
        </p:spPr>
      </p:pic>
      <p:pic>
        <p:nvPicPr>
          <p:cNvPr id="3075" name="Picture 3" descr="C:\Users\Home\Desktop\Пед совет\пед совет 1\P110076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929190" y="3714752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57158" y="214290"/>
            <a:ext cx="8501122" cy="1643074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7.Конструирование по разделам программы</a:t>
            </a:r>
          </a:p>
          <a:p>
            <a:pPr marL="457200" indent="-457200"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1.Развитие речи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«Озорные малыши», дети делали подарок для</a:t>
            </a:r>
          </a:p>
          <a:p>
            <a:pPr marL="457200" indent="-457200"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Мишутки собирали по рисунку из конструктора палочек</a:t>
            </a:r>
          </a:p>
          <a:p>
            <a:pPr marL="457200" indent="-457200" algn="ctr">
              <a:buNone/>
            </a:pP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Кьюизенера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стул.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Home\Desktop\Пед совет\пед совет 2\P110093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14480" y="1714488"/>
            <a:ext cx="5842678" cy="43820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57158" y="285728"/>
            <a:ext cx="8429684" cy="857256"/>
          </a:xfrm>
        </p:spPr>
        <p:txBody>
          <a:bodyPr>
            <a:normAutofit fontScale="92500"/>
          </a:bodyPr>
          <a:lstStyle/>
          <a:p>
            <a:pPr marL="457200" indent="-457200"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2. На занятиях по математике, 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закрепления цвета, формы и величины</a:t>
            </a:r>
          </a:p>
          <a:p>
            <a:pPr marL="457200" indent="-457200"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использовала Блоки </a:t>
            </a:r>
            <a:r>
              <a:rPr lang="ru-RU" sz="2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Дьенеша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3" descr="C:\Users\Home\Desktop\Пед совет\пед совет 2\P11009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928794" y="1357298"/>
            <a:ext cx="5715040" cy="42862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785786" y="285728"/>
            <a:ext cx="778674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3.Художественная литература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Для обыгрывания сказки «Теремок», дети с желанием построили теремок из пластмассового конструктора.</a:t>
            </a:r>
          </a:p>
        </p:txBody>
      </p:sp>
      <p:pic>
        <p:nvPicPr>
          <p:cNvPr id="8" name="Picture 2" descr="C:\Users\Home\Desktop\Пед совет\Продукт 3\P111006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1285860"/>
            <a:ext cx="3360000" cy="2520000"/>
          </a:xfrm>
          <a:prstGeom prst="rect">
            <a:avLst/>
          </a:prstGeom>
          <a:noFill/>
        </p:spPr>
      </p:pic>
      <p:pic>
        <p:nvPicPr>
          <p:cNvPr id="9" name="Picture 3" descr="C:\Users\Home\Desktop\Пед совет\Продукт 3\P1110060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285860"/>
            <a:ext cx="3360000" cy="2520000"/>
          </a:xfrm>
          <a:prstGeom prst="rect">
            <a:avLst/>
          </a:prstGeom>
          <a:noFill/>
        </p:spPr>
      </p:pic>
      <p:pic>
        <p:nvPicPr>
          <p:cNvPr id="10" name="Picture 2" descr="C:\Users\Home\Desktop\Пед совет\Продукт 3\P111007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000364" y="3929066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500042"/>
            <a:ext cx="77153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4. При разучивании стихотворения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З. Александровой «Ёлочка»,</a:t>
            </a:r>
          </a:p>
          <a:p>
            <a:pPr marL="457200" indent="-457200"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ребята выкладывали по рисунку ёлочки из счётных палочек.</a:t>
            </a:r>
          </a:p>
        </p:txBody>
      </p:sp>
      <p:pic>
        <p:nvPicPr>
          <p:cNvPr id="5" name="Picture 3" descr="C:\Users\Home\Desktop\Пед совет\опыты 4\P111012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85918" y="1714488"/>
            <a:ext cx="5679736" cy="425980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pic>
        <p:nvPicPr>
          <p:cNvPr id="4" name="Picture 2" descr="C:\Users\Home\Desktop\Пед совет\продукт 4\P111018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1538" y="1285860"/>
            <a:ext cx="3293044" cy="2520000"/>
          </a:xfrm>
          <a:prstGeom prst="rect">
            <a:avLst/>
          </a:prstGeom>
          <a:noFill/>
        </p:spPr>
      </p:pic>
      <p:pic>
        <p:nvPicPr>
          <p:cNvPr id="5" name="Picture 3" descr="C:\Users\Home\Desktop\Пед совет\продукт 4\P111017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929066"/>
            <a:ext cx="3360000" cy="2520000"/>
          </a:xfrm>
          <a:prstGeom prst="rect">
            <a:avLst/>
          </a:prstGeom>
          <a:noFill/>
        </p:spPr>
      </p:pic>
      <p:pic>
        <p:nvPicPr>
          <p:cNvPr id="6" name="Picture 2" descr="C:\Users\Home\Desktop\Пед совет\продукт 4\P111018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1285860"/>
            <a:ext cx="3360000" cy="2520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42910" y="357166"/>
            <a:ext cx="82153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5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6" action="ppaction://hlinksldjump"/>
              </a:rPr>
              <a:t>.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Дети с интересом работают по созданию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лего-конструкций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Например, перед тем как слепить «Самолёт», малыши собрали самолёт из конструктора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Лего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и обыграли  поделку рассказывая стихотворение 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Борто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«Самолёт».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714348" y="214290"/>
            <a:ext cx="75724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  <a:hlinkClick r:id="" action="ppaction://noaction"/>
              </a:rPr>
              <a:t>6.Составление будущей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конструкции из плоскостных</a:t>
            </a:r>
          </a:p>
          <a:p>
            <a:pPr algn="ctr"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геометрических фигур: «Заборчик», «Домик», «Машина».</a:t>
            </a:r>
          </a:p>
        </p:txBody>
      </p:sp>
      <p:pic>
        <p:nvPicPr>
          <p:cNvPr id="5" name="Picture 5" descr="C:\Users\Home\Desktop\Пед совет\пед совет 2\P110090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28662" y="1214422"/>
            <a:ext cx="3360000" cy="2520000"/>
          </a:xfrm>
          <a:prstGeom prst="rect">
            <a:avLst/>
          </a:prstGeom>
          <a:noFill/>
        </p:spPr>
      </p:pic>
      <p:pic>
        <p:nvPicPr>
          <p:cNvPr id="6" name="Picture 6" descr="C:\Users\Home\Desktop\Пед совет\пед совет 2\P110092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488" y="4000504"/>
            <a:ext cx="3360000" cy="2520000"/>
          </a:xfrm>
          <a:prstGeom prst="rect">
            <a:avLst/>
          </a:prstGeom>
          <a:noFill/>
        </p:spPr>
      </p:pic>
      <p:pic>
        <p:nvPicPr>
          <p:cNvPr id="7" name="Picture 7" descr="C:\Users\Home\Desktop\Пед совет\пед совет 2\P110089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3438" y="1214422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71472" y="285728"/>
            <a:ext cx="8001056" cy="85725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7. Перед занятием по аппликации «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Птички на кормушке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 ребята построили для птиц кормушки и насыпали в кормушки зёрнышки.</a:t>
            </a:r>
            <a:endParaRPr lang="ru-RU" sz="20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C:\Users\Home\Desktop\ЦВЕТЫ 3+\6.ФОТО\Конструирование\Конструирование -Кормушка длч птичек\P109027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1285860"/>
            <a:ext cx="3360000" cy="2520000"/>
          </a:xfrm>
          <a:prstGeom prst="rect">
            <a:avLst/>
          </a:prstGeom>
          <a:noFill/>
        </p:spPr>
      </p:pic>
      <p:pic>
        <p:nvPicPr>
          <p:cNvPr id="4099" name="Picture 3" descr="C:\Users\Home\Desktop\ЦВЕТЫ 3+\6.ФОТО\Конструирование\Конструирование -Кормушка длч птичек\P10902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14414" y="1285860"/>
            <a:ext cx="3360000" cy="2520000"/>
          </a:xfrm>
          <a:prstGeom prst="rect">
            <a:avLst/>
          </a:prstGeom>
          <a:noFill/>
        </p:spPr>
      </p:pic>
      <p:pic>
        <p:nvPicPr>
          <p:cNvPr id="4100" name="Picture 4" descr="C:\Users\Home\Desktop\ЦВЕТЫ 3+\6.ФОТО\Конструирование\Конструирование -Кормушка длч птичек\P109029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14678" y="4000504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428596" y="428604"/>
            <a:ext cx="8286808" cy="3777636"/>
          </a:xfrm>
        </p:spPr>
        <p:txBody>
          <a:bodyPr/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1.Конструирование является одним из важнейших и интереснейших видов детской активности и наряду с рисованием, лепкой, аппликацией объединяются понятием  </a:t>
            </a:r>
          </a:p>
          <a:p>
            <a:pPr algn="ctr"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«продуктивная деятельность»</a:t>
            </a:r>
          </a:p>
          <a:p>
            <a:pPr algn="ctr">
              <a:buNone/>
            </a:pPr>
            <a:endParaRPr lang="ru-RU" sz="2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sz="28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3" descr="C:\Users\Home\Desktop\ЦВЕТЫ 3+\9.Методички 3+\Конструирование 3+\P1070278.JPG"/>
          <p:cNvPicPr>
            <a:picLocks noChangeAspect="1" noChangeArrowheads="1"/>
          </p:cNvPicPr>
          <p:nvPr/>
        </p:nvPicPr>
        <p:blipFill>
          <a:blip r:embed="rId3" cstate="print">
            <a:lum/>
          </a:blip>
          <a:srcRect/>
          <a:stretch>
            <a:fillRect/>
          </a:stretch>
        </p:blipFill>
        <p:spPr bwMode="auto">
          <a:xfrm>
            <a:off x="3428992" y="3259034"/>
            <a:ext cx="2143140" cy="2920872"/>
          </a:xfrm>
          <a:prstGeom prst="rect">
            <a:avLst/>
          </a:prstGeom>
          <a:noFill/>
        </p:spPr>
      </p:pic>
      <p:pic>
        <p:nvPicPr>
          <p:cNvPr id="5" name="Picture 2" descr="C:\Users\Home\Desktop\ЦВЕТЫ 3+\9.Методички 3+\3.Конструирование 3+ - Разд.материал\а.jpg"/>
          <p:cNvPicPr>
            <a:picLocks noChangeAspect="1" noChangeArrowheads="1"/>
          </p:cNvPicPr>
          <p:nvPr/>
        </p:nvPicPr>
        <p:blipFill>
          <a:blip r:embed="rId4" cstate="print">
            <a:lum contrast="20000"/>
          </a:blip>
          <a:srcRect/>
          <a:stretch>
            <a:fillRect/>
          </a:stretch>
        </p:blipFill>
        <p:spPr bwMode="auto">
          <a:xfrm>
            <a:off x="5857884" y="3500438"/>
            <a:ext cx="2786082" cy="2638957"/>
          </a:xfrm>
          <a:prstGeom prst="rect">
            <a:avLst/>
          </a:prstGeom>
          <a:noFill/>
        </p:spPr>
      </p:pic>
      <p:pic>
        <p:nvPicPr>
          <p:cNvPr id="6" name="Picture 2" descr="C:\Users\Home\Desktop\p0001.png"/>
          <p:cNvPicPr>
            <a:picLocks noChangeAspect="1" noChangeArrowheads="1"/>
          </p:cNvPicPr>
          <p:nvPr/>
        </p:nvPicPr>
        <p:blipFill>
          <a:blip r:embed="rId5" cstate="print">
            <a:lum bright="-10000"/>
          </a:blip>
          <a:srcRect/>
          <a:stretch>
            <a:fillRect/>
          </a:stretch>
        </p:blipFill>
        <p:spPr bwMode="auto">
          <a:xfrm>
            <a:off x="642910" y="3214686"/>
            <a:ext cx="2357454" cy="323374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642910" y="285728"/>
            <a:ext cx="85010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8. Применение конструирования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 проекте «Матрёшка народная игрушка»: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- «Теремки для матрёшек»,  дети научились делать постройки с перекрытиями.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- «</a:t>
            </a:r>
            <a:r>
              <a:rPr lang="kk-KZ" dirty="0" smtClean="0">
                <a:latin typeface="Times New Roman" pitchFamily="18" charset="0"/>
                <a:cs typeface="Times New Roman" pitchFamily="18" charset="0"/>
              </a:rPr>
              <a:t>Сделаем матрешке бусы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малыши научились умению чередовать предметы по цвету, форме по прямой линии и по кругу.</a:t>
            </a:r>
          </a:p>
        </p:txBody>
      </p:sp>
      <p:pic>
        <p:nvPicPr>
          <p:cNvPr id="5" name="Picture 4" descr="C:\Users\Home\Desktop\Пед совет\пед совет 2\P110087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86050" y="4143380"/>
            <a:ext cx="3360000" cy="2520000"/>
          </a:xfrm>
          <a:prstGeom prst="rect">
            <a:avLst/>
          </a:prstGeom>
          <a:noFill/>
        </p:spPr>
      </p:pic>
      <p:pic>
        <p:nvPicPr>
          <p:cNvPr id="6" name="Picture 2" descr="C:\Users\Home\Desktop\Пед совет\пед совет 2\P110088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143504" y="1500174"/>
            <a:ext cx="3360000" cy="2520000"/>
          </a:xfrm>
          <a:prstGeom prst="rect">
            <a:avLst/>
          </a:prstGeom>
          <a:noFill/>
        </p:spPr>
      </p:pic>
      <p:pic>
        <p:nvPicPr>
          <p:cNvPr id="7" name="Picture 2" descr="C:\Users\Home\Desktop\ЦВЕТЫ 3+\6.ФОТО\ФОТО ПРОЕКТА В ГРУППЕ\КОНСТРУИРОВАНИЕ - Домик для матрёшки\P1100137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1538" y="1571612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357158" y="285728"/>
            <a:ext cx="8501122" cy="6215106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" action="ppaction://noaction"/>
              </a:rPr>
              <a:t>8. В свободное время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поощряю желание детей использовать в своих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Играх различные виды конструкторов. Играя, дети объединяются в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группы, учатся распределять роли, помогают друг другу.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4" descr="C:\Users\Home\Desktop\Пед совет\продукт 4\P111017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00562" y="4071942"/>
            <a:ext cx="3360000" cy="2520000"/>
          </a:xfrm>
          <a:prstGeom prst="rect">
            <a:avLst/>
          </a:prstGeom>
          <a:noFill/>
        </p:spPr>
      </p:pic>
      <p:pic>
        <p:nvPicPr>
          <p:cNvPr id="8" name="Picture 5" descr="C:\Users\Home\Desktop\ЦВЕТЫ 3+\6.ФОТО\СРИ\P109085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1428736"/>
            <a:ext cx="3360000" cy="2520000"/>
          </a:xfrm>
          <a:prstGeom prst="rect">
            <a:avLst/>
          </a:prstGeom>
          <a:noFill/>
        </p:spPr>
      </p:pic>
      <p:pic>
        <p:nvPicPr>
          <p:cNvPr id="1026" name="Picture 2" descr="C:\Users\Home\Desktop\ЦВЕТЫ 3+\6.ФОТО\Конструирование\Свободное конструирование\P108052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4071942"/>
            <a:ext cx="3360000" cy="2520000"/>
          </a:xfrm>
          <a:prstGeom prst="rect">
            <a:avLst/>
          </a:prstGeom>
          <a:noFill/>
        </p:spPr>
      </p:pic>
      <p:pic>
        <p:nvPicPr>
          <p:cNvPr id="1027" name="Picture 3" descr="C:\Users\Home\Desktop\ЦВЕТЫ 3+\6.ФОТО\1.Пед совет\разное\P111029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29124" y="1428736"/>
            <a:ext cx="3360000" cy="252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059" y="-4289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285720" y="291775"/>
            <a:ext cx="4786346" cy="6423373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8. «Результативность профессиональной педагогической деятельности и достигнутые эффекты»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итогам работы за первое полугодие нами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Была проведена сравнительная диагностика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 образовательной области «Познание», 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раздел «Конструирование». При анализе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Динамики развития детей было уделено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внимание следующим качественным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показателям: конструктивная деятельность и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Сенсорное развитие.  В результате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проделанной работы за первое полугодие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прослеживается.  положительная динамика.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На начало учебного детей с низким уровнем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развития по разделу «Конструирование»  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выявлено 15 детей - 52%, на середину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учебного года 9 детей - 31%, уровень роста</a:t>
            </a:r>
          </a:p>
          <a:p>
            <a:pPr algn="just">
              <a:buNone/>
            </a:pPr>
            <a:r>
              <a:rPr lang="ru-RU" sz="19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составил 21 %. </a:t>
            </a:r>
          </a:p>
          <a:p>
            <a:pPr algn="just">
              <a:buNone/>
            </a:pPr>
            <a:endParaRPr lang="ru-RU" sz="19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endParaRPr lang="ru-RU" dirty="0"/>
          </a:p>
        </p:txBody>
      </p:sp>
      <p:graphicFrame>
        <p:nvGraphicFramePr>
          <p:cNvPr id="2" name="Диаграмма 1"/>
          <p:cNvGraphicFramePr/>
          <p:nvPr>
            <p:extLst>
              <p:ext uri="{D42A27DB-BD31-4B8C-83A1-F6EECF244321}">
                <p14:modId xmlns:p14="http://schemas.microsoft.com/office/powerpoint/2010/main" val="768101519"/>
              </p:ext>
            </p:extLst>
          </p:nvPr>
        </p:nvGraphicFramePr>
        <p:xfrm>
          <a:off x="5255568" y="785794"/>
          <a:ext cx="3888432" cy="55446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355"/>
            <a:ext cx="9156195" cy="6862289"/>
          </a:xfrm>
          <a:prstGeom prst="rect">
            <a:avLst/>
          </a:prstGeom>
          <a:noFill/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611560" y="731520"/>
            <a:ext cx="7992888" cy="5649808"/>
          </a:xfrm>
        </p:spPr>
        <p:txBody>
          <a:bodyPr>
            <a:normAutofit/>
          </a:bodyPr>
          <a:lstStyle/>
          <a:p>
            <a:pPr lvl="0" algn="just">
              <a:buClr>
                <a:srgbClr val="F14124">
                  <a:lumMod val="75000"/>
                </a:srgbClr>
              </a:buClr>
              <a:buNone/>
            </a:pPr>
            <a:r>
              <a:rPr lang="ru-RU" sz="2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Почти все дети:</a:t>
            </a:r>
          </a:p>
          <a:p>
            <a:pPr lvl="0" algn="just">
              <a:buClr>
                <a:srgbClr val="F14124">
                  <a:lumMod val="75000"/>
                </a:srgbClr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Понимают, что детали конструктора различаются по форме, цвету, размеру, назначению (крыша, стена и т.п.);</a:t>
            </a:r>
          </a:p>
          <a:p>
            <a:pPr lvl="0" algn="just">
              <a:buClr>
                <a:srgbClr val="F14124">
                  <a:lumMod val="75000"/>
                </a:srgbClr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Запоминают и уверенно различают образы различной формы (кубик, кирпичик, цилиндр и т.п.);</a:t>
            </a:r>
          </a:p>
          <a:p>
            <a:pPr lvl="0" algn="just">
              <a:buClr>
                <a:srgbClr val="F14124">
                  <a:lumMod val="75000"/>
                </a:srgbClr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Сооружают разнообразные постройки и играют с ними (строят мостики, домики, башни и т.п.).</a:t>
            </a:r>
          </a:p>
          <a:p>
            <a:pPr lvl="0" algn="just">
              <a:buClr>
                <a:srgbClr val="F14124">
                  <a:lumMod val="75000"/>
                </a:srgbClr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Уверенно различают четыре основных цвета (красный, синий, желтый, зеленый), сортируют предметы по цвету;</a:t>
            </a:r>
          </a:p>
          <a:p>
            <a:pPr lvl="0" algn="just">
              <a:buClr>
                <a:srgbClr val="F14124">
                  <a:lumMod val="75000"/>
                </a:srgbClr>
              </a:buClr>
              <a:buNone/>
            </a:pPr>
            <a:r>
              <a:rPr lang="en-US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Различают и сортируют предметы по величине (большой – маленький) и форме (кубик, шарик и т.п.)</a:t>
            </a:r>
          </a:p>
        </p:txBody>
      </p:sp>
    </p:spTree>
    <p:extLst>
      <p:ext uri="{BB962C8B-B14F-4D97-AF65-F5344CB8AC3E}">
        <p14:creationId xmlns:p14="http://schemas.microsoft.com/office/powerpoint/2010/main" val="3745331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42910" y="3786190"/>
            <a:ext cx="8072494" cy="1357322"/>
          </a:xfrm>
        </p:spPr>
        <p:txBody>
          <a:bodyPr>
            <a:normAutofit fontScale="77500" lnSpcReduction="20000"/>
          </a:bodyPr>
          <a:lstStyle/>
          <a:p>
            <a:pPr algn="ctr">
              <a:buNone/>
            </a:pPr>
            <a:endParaRPr lang="ru-RU" sz="5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Спасибо за внимание! 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571480"/>
            <a:ext cx="82153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 smtClean="0"/>
              <a:t>Вывод:</a:t>
            </a:r>
            <a:r>
              <a:rPr lang="ru-RU" sz="2400" dirty="0" smtClean="0"/>
              <a:t>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Под влиянием обучения у младших дошкольников начинает выражаться интерес к результату своей деятельности. Дети с большим интересом готовы многократно повторять одну и ту же конструкцию, которой они научились на занятиях. Активно используя приобретенные навыки и приемы конструирования, они придумывают новые постройки из строительного материала. Каждая такая вещь, сделанная своими руками, радует их.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42910" y="428604"/>
            <a:ext cx="8072494" cy="5214974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sz="3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Значение конструирования в развитии ребенка</a:t>
            </a:r>
          </a:p>
          <a:p>
            <a:pPr algn="ctr">
              <a:buNone/>
            </a:pPr>
            <a:endParaRPr lang="ru-RU" sz="30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Конструирование создаёт большие </a:t>
            </a:r>
          </a:p>
          <a:p>
            <a:pPr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возможности для умственного, нравственного,</a:t>
            </a:r>
          </a:p>
          <a:p>
            <a:pPr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эстетического развития детей, совершенствует</a:t>
            </a:r>
          </a:p>
          <a:p>
            <a:pPr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трудовую деятельность, обогащает словарный</a:t>
            </a:r>
          </a:p>
          <a:p>
            <a:pPr algn="just">
              <a:buNone/>
            </a:pPr>
            <a:r>
              <a:rPr lang="ru-RU" sz="3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запас и представления детей об окружающем.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285728"/>
            <a:ext cx="8143932" cy="157163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 Организация занятий по конструированию</a:t>
            </a:r>
          </a:p>
          <a:p>
            <a:pPr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Свои занятия по конструированию организую в форме совместной партнёрской деятельности (взрослый и дети)</a:t>
            </a:r>
          </a:p>
          <a:p>
            <a:pPr algn="ctr">
              <a:buNone/>
            </a:pPr>
            <a:endParaRPr lang="ru-RU" sz="28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 descr="C:\Users\Home\Desktop\ЦВЕТЫ 3+\6.ФОТО\Конструирование\Забор вокруг фруктового сада\P108054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0166" y="1571612"/>
            <a:ext cx="6143668" cy="4607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1143000" y="285728"/>
            <a:ext cx="6400800" cy="71438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4.Предметная развивающая среда</a:t>
            </a:r>
            <a:endParaRPr lang="ru-RU" sz="2400" dirty="0"/>
          </a:p>
        </p:txBody>
      </p:sp>
      <p:pic>
        <p:nvPicPr>
          <p:cNvPr id="4" name="Picture 4" descr="C:\Users\Home\Desktop\Пед совет\пед совет 2\P11100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6314" y="4000504"/>
            <a:ext cx="3500462" cy="2510391"/>
          </a:xfrm>
          <a:prstGeom prst="rect">
            <a:avLst/>
          </a:prstGeom>
          <a:noFill/>
        </p:spPr>
      </p:pic>
      <p:pic>
        <p:nvPicPr>
          <p:cNvPr id="5" name="Picture 5" descr="C:\Users\Home\Desktop\Пед совет\пед совет 2\P111001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86314" y="1214422"/>
            <a:ext cx="3595712" cy="2643206"/>
          </a:xfrm>
          <a:prstGeom prst="rect">
            <a:avLst/>
          </a:prstGeom>
          <a:noFill/>
        </p:spPr>
      </p:pic>
      <p:pic>
        <p:nvPicPr>
          <p:cNvPr id="6" name="Picture 6" descr="C:\Users\Home\Desktop\Пед совет\пед совет 2\P110099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28662" y="1214422"/>
            <a:ext cx="3524274" cy="2643206"/>
          </a:xfrm>
          <a:prstGeom prst="rect">
            <a:avLst/>
          </a:prstGeom>
          <a:noFill/>
        </p:spPr>
      </p:pic>
      <p:pic>
        <p:nvPicPr>
          <p:cNvPr id="7" name="Picture 7" descr="C:\Users\Home\Desktop\Пед совет\пед совет 2\P1110008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00100" y="3929066"/>
            <a:ext cx="3462504" cy="25968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500034" y="357166"/>
            <a:ext cx="8286808" cy="4214842"/>
          </a:xfr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sz="2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При проведении занятий со строительным материалом важно соблюдать  последовательность,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так как она учитывает нарастание степени трудности конструктивных задач, которые ставятся перед ребенком: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1.Показываю, что и как надо строить, как с постройкой можно поиграть. Свои действия поясняю словами. 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2.После общего показа и объяснения предлагаю  выполнить постройку под непосредственным руководством каждому ребенку, оказывая по мере необходимости дифференцированную помощь.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3.В конце занятия дети каждый раз получают сюжетные игрушки (посуду, кукол, матрешек, машины) для обыгрывания построек.</a:t>
            </a:r>
          </a:p>
          <a:p>
            <a:pPr algn="just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4.После обыгрывания организую уборку строительного материала и игрушек в специальные коробки.</a:t>
            </a:r>
          </a:p>
          <a:p>
            <a:pPr>
              <a:buNone/>
            </a:pPr>
            <a:endParaRPr lang="ru-RU" sz="24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9" name="Picture 5" descr="C:\Users\Home\Desktop\Пед совет\пед совет 1\P110082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4500570"/>
            <a:ext cx="2400000" cy="1800000"/>
          </a:xfrm>
          <a:prstGeom prst="rect">
            <a:avLst/>
          </a:prstGeom>
          <a:noFill/>
        </p:spPr>
      </p:pic>
      <p:pic>
        <p:nvPicPr>
          <p:cNvPr id="1030" name="Picture 6" descr="C:\Users\Home\Desktop\Пед совет\пед совет 1\P110082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28662" y="4500570"/>
            <a:ext cx="2400000" cy="1800000"/>
          </a:xfrm>
          <a:prstGeom prst="rect">
            <a:avLst/>
          </a:prstGeom>
          <a:noFill/>
        </p:spPr>
      </p:pic>
      <p:pic>
        <p:nvPicPr>
          <p:cNvPr id="1031" name="Picture 7" descr="C:\Users\Home\Desktop\Пед совет\пед совет 1\P110083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43636" y="4500570"/>
            <a:ext cx="2400000" cy="1800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pic>
        <p:nvPicPr>
          <p:cNvPr id="4" name="Picture 4" descr="C:\Users\Home\Desktop\ЦВЕТЫ 3+\6.ФОТО\Конструирование\Забор вокруг фруктового сада\P108054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71670" y="1714488"/>
            <a:ext cx="5619789" cy="421484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00100" y="357166"/>
            <a:ext cx="7429552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. Опыт работы при проведении игр-занятий конструирование 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из строительного материала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  <a:hlinkClick r:id="rId4" action="ppaction://hlinksldjump"/>
              </a:rPr>
              <a:t>«Высокий забор вокруг фруктового сада»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научились  выполнять построение заборчика из кирпичиков.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714348" y="500042"/>
            <a:ext cx="7858180" cy="3706198"/>
          </a:xfrm>
        </p:spPr>
        <p:txBody>
          <a:bodyPr/>
          <a:lstStyle/>
          <a:p>
            <a:pPr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3" action="ppaction://hlinksldjump"/>
              </a:rPr>
              <a:t>«Загородки для домашних животных», «Загородка для уточки»,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дети научились сооружать простейшие постройки из деталей разного цвета и формы по кругу и по периметру четырёхугольника.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Home\Desktop\Пед совет\пед совет 1\P110078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38" y="1714488"/>
            <a:ext cx="3238522" cy="2428892"/>
          </a:xfrm>
          <a:prstGeom prst="rect">
            <a:avLst/>
          </a:prstGeom>
          <a:noFill/>
        </p:spPr>
      </p:pic>
      <p:pic>
        <p:nvPicPr>
          <p:cNvPr id="5" name="Picture 3" descr="C:\Users\Home\Desktop\Пед совет\пед совет 1\P1100789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33079" y="1656652"/>
            <a:ext cx="3315603" cy="2486703"/>
          </a:xfrm>
          <a:prstGeom prst="rect">
            <a:avLst/>
          </a:prstGeom>
          <a:noFill/>
        </p:spPr>
      </p:pic>
      <p:pic>
        <p:nvPicPr>
          <p:cNvPr id="6" name="Picture 4" descr="C:\Users\Home\Desktop\Пед совет\пед совет 1\P110079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214678" y="4214818"/>
            <a:ext cx="3071834" cy="2303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Users\Home\Desktop\fokina_l-p-shablon_prezentaci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2144"/>
            <a:ext cx="9144000" cy="6862289"/>
          </a:xfrm>
          <a:prstGeom prst="rect">
            <a:avLst/>
          </a:prstGeom>
          <a:noFill/>
        </p:spPr>
      </p:pic>
      <p:sp>
        <p:nvSpPr>
          <p:cNvPr id="3" name="Содержимое 2"/>
          <p:cNvSpPr>
            <a:spLocks noGrp="1"/>
          </p:cNvSpPr>
          <p:nvPr>
            <p:ph sz="quarter" idx="13"/>
          </p:nvPr>
        </p:nvSpPr>
        <p:spPr>
          <a:xfrm>
            <a:off x="642910" y="357166"/>
            <a:ext cx="7858180" cy="1000132"/>
          </a:xfrm>
        </p:spPr>
        <p:txBody>
          <a:bodyPr/>
          <a:lstStyle/>
          <a:p>
            <a:pPr algn="ctr">
              <a:buNone/>
            </a:pP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Мост через реку</a:t>
            </a:r>
            <a:r>
              <a:rPr lang="kk-KZ" sz="20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»,</a:t>
            </a:r>
            <a:r>
              <a:rPr lang="kk-KZ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дети научились строить </a:t>
            </a:r>
            <a:r>
              <a:rPr lang="ru-RU" sz="2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мост из строительных деталей деревянного строителя</a:t>
            </a:r>
          </a:p>
          <a:p>
            <a:endParaRPr lang="ru-RU" dirty="0"/>
          </a:p>
        </p:txBody>
      </p:sp>
      <p:pic>
        <p:nvPicPr>
          <p:cNvPr id="4" name="Picture 2" descr="C:\Users\Home\Desktop\ЦВЕТЫ 3+\6.ФОТО\Конструирование\Мостик\P10809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977604"/>
            <a:ext cx="3840000" cy="2880000"/>
          </a:xfrm>
          <a:prstGeom prst="rect">
            <a:avLst/>
          </a:prstGeom>
          <a:noFill/>
        </p:spPr>
      </p:pic>
      <p:pic>
        <p:nvPicPr>
          <p:cNvPr id="5" name="Picture 3" descr="C:\Users\Home\Desktop\ЦВЕТЫ 3+\6.ФОТО\Конструирование\Мостик\P10809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57752" y="977604"/>
            <a:ext cx="3840000" cy="2880000"/>
          </a:xfrm>
          <a:prstGeom prst="rect">
            <a:avLst/>
          </a:prstGeom>
          <a:noFill/>
        </p:spPr>
      </p:pic>
      <p:pic>
        <p:nvPicPr>
          <p:cNvPr id="6" name="Picture 4" descr="C:\Users\Home\Desktop\ЦВЕТЫ 3+\6.ФОТО\Конструирование\Мостик\P108092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786050" y="3929066"/>
            <a:ext cx="3554248" cy="26656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2ad6503f286fe9dda6e26f636205fefa524b1"/>
</p:tagLst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1484</TotalTime>
  <Words>851</Words>
  <Application>Microsoft Office PowerPoint</Application>
  <PresentationFormat>Экран (4:3)</PresentationFormat>
  <Paragraphs>77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1" baseType="lpstr">
      <vt:lpstr>Aharoni</vt:lpstr>
      <vt:lpstr>Arial Black</vt:lpstr>
      <vt:lpstr>Calibri</vt:lpstr>
      <vt:lpstr>Georgia</vt:lpstr>
      <vt:lpstr>Times New Roman</vt:lpstr>
      <vt:lpstr>Trebuchet MS</vt:lpstr>
      <vt:lpstr>Воздушный поток</vt:lpstr>
      <vt:lpstr>Воспитатель: ПавловаН.В                                                                                                         Өскемен қ. 2015-2016 оку жылына Усть-Каменогорск. 2015-2016 учебный год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Елена Шаламова</cp:lastModifiedBy>
  <cp:revision>66</cp:revision>
  <dcterms:modified xsi:type="dcterms:W3CDTF">2016-07-20T14:14:05Z</dcterms:modified>
</cp:coreProperties>
</file>