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74" r:id="rId2"/>
    <p:sldId id="271" r:id="rId3"/>
    <p:sldId id="277" r:id="rId4"/>
    <p:sldId id="278" r:id="rId5"/>
    <p:sldId id="279" r:id="rId6"/>
    <p:sldId id="280" r:id="rId7"/>
    <p:sldId id="281" r:id="rId8"/>
    <p:sldId id="283" r:id="rId9"/>
    <p:sldId id="282" r:id="rId10"/>
    <p:sldId id="284" r:id="rId11"/>
    <p:sldId id="285" r:id="rId12"/>
    <p:sldId id="286" r:id="rId13"/>
    <p:sldId id="287" r:id="rId14"/>
    <p:sldId id="288" r:id="rId15"/>
    <p:sldId id="259" r:id="rId16"/>
    <p:sldId id="289" r:id="rId17"/>
    <p:sldId id="263" r:id="rId18"/>
    <p:sldId id="264" r:id="rId19"/>
    <p:sldId id="290" r:id="rId20"/>
    <p:sldId id="291" r:id="rId21"/>
    <p:sldId id="312" r:id="rId22"/>
    <p:sldId id="261" r:id="rId23"/>
    <p:sldId id="294" r:id="rId24"/>
    <p:sldId id="300" r:id="rId25"/>
    <p:sldId id="301" r:id="rId26"/>
    <p:sldId id="302" r:id="rId27"/>
    <p:sldId id="303" r:id="rId28"/>
    <p:sldId id="305" r:id="rId29"/>
    <p:sldId id="306" r:id="rId30"/>
    <p:sldId id="307" r:id="rId31"/>
    <p:sldId id="308" r:id="rId32"/>
    <p:sldId id="309" r:id="rId33"/>
    <p:sldId id="310" r:id="rId34"/>
    <p:sldId id="311" r:id="rId35"/>
    <p:sldId id="304" r:id="rId36"/>
    <p:sldId id="265" r:id="rId37"/>
    <p:sldId id="292" r:id="rId38"/>
    <p:sldId id="313" r:id="rId39"/>
    <p:sldId id="314" r:id="rId40"/>
    <p:sldId id="269" r:id="rId41"/>
    <p:sldId id="275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80"/>
    <a:srgbClr val="33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02" y="-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114D2-D26E-4782-9326-E2B36829A5CA}" type="datetimeFigureOut">
              <a:rPr lang="ru-RU" smtClean="0"/>
              <a:pPr/>
              <a:t>01.04.2014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33FEBD-B1C2-4711-BFC4-C888E03C08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617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3FEBD-B1C2-4711-BFC4-C888E03C08DD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DF359-704B-4D0A-B312-C945F59D302D}" type="datetimeFigureOut">
              <a:rPr lang="ru-RU" smtClean="0"/>
              <a:pPr/>
              <a:t>01.04.2014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8D364-BF4C-49E3-9931-265CA74EF2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DF359-704B-4D0A-B312-C945F59D302D}" type="datetimeFigureOut">
              <a:rPr lang="ru-RU" smtClean="0"/>
              <a:pPr/>
              <a:t>01.04.2014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8D364-BF4C-49E3-9931-265CA74EF2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DF359-704B-4D0A-B312-C945F59D302D}" type="datetimeFigureOut">
              <a:rPr lang="ru-RU" smtClean="0"/>
              <a:pPr/>
              <a:t>01.04.2014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8D364-BF4C-49E3-9931-265CA74EF2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DF359-704B-4D0A-B312-C945F59D302D}" type="datetimeFigureOut">
              <a:rPr lang="ru-RU" smtClean="0"/>
              <a:pPr/>
              <a:t>01.04.2014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8D364-BF4C-49E3-9931-265CA74EF2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DF359-704B-4D0A-B312-C945F59D302D}" type="datetimeFigureOut">
              <a:rPr lang="ru-RU" smtClean="0"/>
              <a:pPr/>
              <a:t>01.04.2014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8D364-BF4C-49E3-9931-265CA74EF2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DF359-704B-4D0A-B312-C945F59D302D}" type="datetimeFigureOut">
              <a:rPr lang="ru-RU" smtClean="0"/>
              <a:pPr/>
              <a:t>01.04.2014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8D364-BF4C-49E3-9931-265CA74EF2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DF359-704B-4D0A-B312-C945F59D302D}" type="datetimeFigureOut">
              <a:rPr lang="ru-RU" smtClean="0"/>
              <a:pPr/>
              <a:t>01.04.2014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8D364-BF4C-49E3-9931-265CA74EF2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DF359-704B-4D0A-B312-C945F59D302D}" type="datetimeFigureOut">
              <a:rPr lang="ru-RU" smtClean="0"/>
              <a:pPr/>
              <a:t>01.04.2014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8D364-BF4C-49E3-9931-265CA74EF2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DF359-704B-4D0A-B312-C945F59D302D}" type="datetimeFigureOut">
              <a:rPr lang="ru-RU" smtClean="0"/>
              <a:pPr/>
              <a:t>01.04.2014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8D364-BF4C-49E3-9931-265CA74EF2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DF359-704B-4D0A-B312-C945F59D302D}" type="datetimeFigureOut">
              <a:rPr lang="ru-RU" smtClean="0"/>
              <a:pPr/>
              <a:t>01.04.2014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8D364-BF4C-49E3-9931-265CA74EF2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DF359-704B-4D0A-B312-C945F59D302D}" type="datetimeFigureOut">
              <a:rPr lang="ru-RU" smtClean="0"/>
              <a:pPr/>
              <a:t>01.04.2014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8D364-BF4C-49E3-9931-265CA74EF2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8DF359-704B-4D0A-B312-C945F59D302D}" type="datetimeFigureOut">
              <a:rPr lang="ru-RU" smtClean="0"/>
              <a:pPr/>
              <a:t>01.04.2014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68D364-BF4C-49E3-9931-265CA74EF2E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heel spokes="8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80301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4282" y="165439"/>
            <a:ext cx="8643998" cy="34778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1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Виртуальный </a:t>
            </a:r>
          </a:p>
          <a:p>
            <a:pPr algn="ctr"/>
            <a:r>
              <a:rPr lang="ru-RU" sz="11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марафон</a:t>
            </a:r>
            <a:endParaRPr lang="ru-RU" sz="110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396552" y="373910"/>
            <a:ext cx="936104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/>
            <a:r>
              <a:rPr lang="ru-RU" sz="3600" b="1" i="1" dirty="0" smtClean="0"/>
              <a:t>8. Какое </a:t>
            </a:r>
            <a:r>
              <a:rPr lang="ru-RU" sz="3600" b="1" i="1" dirty="0"/>
              <a:t>устройство может оказывать вредное воздействие на здоровье человека</a:t>
            </a:r>
            <a:r>
              <a:rPr lang="ru-RU" sz="3600" b="1" i="1" dirty="0" smtClean="0"/>
              <a:t>?</a:t>
            </a:r>
          </a:p>
          <a:p>
            <a:pPr lvl="2"/>
            <a:endParaRPr lang="ru-RU" sz="3600" b="1" i="1" dirty="0"/>
          </a:p>
          <a:p>
            <a:pPr lvl="2" indent="2579688"/>
            <a:r>
              <a:rPr lang="ru-RU" sz="3600" b="1" i="1" dirty="0" smtClean="0"/>
              <a:t>a) Принтер</a:t>
            </a:r>
            <a:r>
              <a:rPr lang="ru-RU" sz="3600" b="1" i="1" dirty="0"/>
              <a:t>;</a:t>
            </a:r>
          </a:p>
          <a:p>
            <a:pPr lvl="2" indent="2579688"/>
            <a:r>
              <a:rPr lang="ru-RU" sz="3600" b="1" i="1" dirty="0" smtClean="0"/>
              <a:t>b) Монитор</a:t>
            </a:r>
            <a:r>
              <a:rPr lang="ru-RU" sz="3600" b="1" i="1" dirty="0"/>
              <a:t>;	</a:t>
            </a:r>
          </a:p>
          <a:p>
            <a:pPr lvl="2" indent="2579688"/>
            <a:r>
              <a:rPr lang="ru-RU" sz="3600" b="1" i="1" dirty="0" smtClean="0"/>
              <a:t>c) Системный </a:t>
            </a:r>
            <a:r>
              <a:rPr lang="ru-RU" sz="3600" b="1" i="1" dirty="0"/>
              <a:t>блок;</a:t>
            </a:r>
          </a:p>
          <a:p>
            <a:pPr lvl="2" indent="2579688"/>
            <a:r>
              <a:rPr lang="ru-RU" sz="3600" b="1" i="1" dirty="0" smtClean="0"/>
              <a:t>d) Модем</a:t>
            </a:r>
            <a:r>
              <a:rPr lang="ru-RU" sz="3600" b="1" i="1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38155738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396552" y="373910"/>
            <a:ext cx="936104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/>
            <a:r>
              <a:rPr lang="ru-RU" sz="3600" b="1" i="1" dirty="0" smtClean="0"/>
              <a:t>9. В </a:t>
            </a:r>
            <a:r>
              <a:rPr lang="ru-RU" sz="3600" b="1" i="1" dirty="0"/>
              <a:t>каком мультфильме главному герою помогло знание техники для борьбы со злыми силами</a:t>
            </a:r>
            <a:r>
              <a:rPr lang="ru-RU" sz="3600" b="1" i="1" dirty="0" smtClean="0"/>
              <a:t>?</a:t>
            </a:r>
          </a:p>
          <a:p>
            <a:pPr lvl="2"/>
            <a:endParaRPr lang="ru-RU" sz="3600" b="1" i="1" dirty="0"/>
          </a:p>
          <a:p>
            <a:pPr lvl="2" indent="968375"/>
            <a:r>
              <a:rPr lang="ru-RU" sz="3600" b="1" i="1" dirty="0"/>
              <a:t>a</a:t>
            </a:r>
            <a:r>
              <a:rPr lang="ru-RU" sz="3600" b="1" i="1" dirty="0" smtClean="0"/>
              <a:t>) «</a:t>
            </a:r>
            <a:r>
              <a:rPr lang="ru-RU" sz="3600" b="1" i="1" dirty="0"/>
              <a:t>Гуси-лебеди»;</a:t>
            </a:r>
          </a:p>
          <a:p>
            <a:pPr lvl="2" indent="968375"/>
            <a:r>
              <a:rPr lang="ru-RU" sz="3600" b="1" i="1" dirty="0"/>
              <a:t>b</a:t>
            </a:r>
            <a:r>
              <a:rPr lang="ru-RU" sz="3600" b="1" i="1" dirty="0" smtClean="0"/>
              <a:t>) «</a:t>
            </a:r>
            <a:r>
              <a:rPr lang="ru-RU" sz="3600" b="1" i="1" dirty="0"/>
              <a:t>Маленький Мук»;</a:t>
            </a:r>
          </a:p>
          <a:p>
            <a:pPr lvl="2" indent="968375"/>
            <a:r>
              <a:rPr lang="ru-RU" sz="3600" b="1" i="1" dirty="0" smtClean="0"/>
              <a:t>c) «</a:t>
            </a:r>
            <a:r>
              <a:rPr lang="ru-RU" sz="3600" b="1" i="1" dirty="0"/>
              <a:t>Ивашка из дворца пионеров</a:t>
            </a:r>
            <a:r>
              <a:rPr lang="ru-RU" sz="3600" b="1" i="1" dirty="0" smtClean="0"/>
              <a:t>»;</a:t>
            </a:r>
          </a:p>
          <a:p>
            <a:pPr lvl="2" indent="968375"/>
            <a:r>
              <a:rPr lang="ru-RU" sz="3600" b="1" i="1" dirty="0" smtClean="0"/>
              <a:t>d) «</a:t>
            </a:r>
            <a:r>
              <a:rPr lang="ru-RU" sz="3600" b="1" i="1" dirty="0"/>
              <a:t>Аленький цветочек»;</a:t>
            </a:r>
          </a:p>
        </p:txBody>
      </p:sp>
    </p:spTree>
    <p:extLst>
      <p:ext uri="{BB962C8B-B14F-4D97-AF65-F5344CB8AC3E}">
        <p14:creationId xmlns:p14="http://schemas.microsoft.com/office/powerpoint/2010/main" val="3127743016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396552" y="373910"/>
            <a:ext cx="936104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/>
            <a:r>
              <a:rPr lang="ru-RU" sz="3600" b="1" i="1" dirty="0" smtClean="0"/>
              <a:t>10. Какое </a:t>
            </a:r>
            <a:r>
              <a:rPr lang="ru-RU" sz="3600" b="1" i="1" dirty="0"/>
              <a:t>устройство не предназначено для обработки информации</a:t>
            </a:r>
            <a:r>
              <a:rPr lang="ru-RU" sz="3600" b="1" i="1" dirty="0" smtClean="0"/>
              <a:t>?</a:t>
            </a:r>
          </a:p>
          <a:p>
            <a:pPr lvl="2"/>
            <a:endParaRPr lang="ru-RU" sz="3600" b="1" i="1" dirty="0"/>
          </a:p>
          <a:p>
            <a:pPr lvl="2" indent="2497138"/>
            <a:r>
              <a:rPr lang="ru-RU" sz="3600" b="1" i="1" dirty="0" smtClean="0"/>
              <a:t>a) Арифмометр</a:t>
            </a:r>
            <a:r>
              <a:rPr lang="ru-RU" sz="3600" b="1" i="1" dirty="0"/>
              <a:t>;</a:t>
            </a:r>
          </a:p>
          <a:p>
            <a:pPr lvl="2" indent="2497138"/>
            <a:r>
              <a:rPr lang="ru-RU" sz="3600" b="1" i="1" dirty="0" smtClean="0"/>
              <a:t>b) Компьютер</a:t>
            </a:r>
            <a:r>
              <a:rPr lang="ru-RU" sz="3600" b="1" i="1" dirty="0"/>
              <a:t>;</a:t>
            </a:r>
          </a:p>
          <a:p>
            <a:pPr lvl="2" indent="2497138"/>
            <a:r>
              <a:rPr lang="ru-RU" sz="3600" b="1" i="1" dirty="0" smtClean="0"/>
              <a:t>c) Калькулятор</a:t>
            </a:r>
            <a:r>
              <a:rPr lang="ru-RU" sz="3600" b="1" i="1" dirty="0"/>
              <a:t>;</a:t>
            </a:r>
          </a:p>
          <a:p>
            <a:pPr lvl="2" indent="2497138"/>
            <a:r>
              <a:rPr lang="ru-RU" sz="3600" b="1" i="1" dirty="0" smtClean="0"/>
              <a:t>d) Барометр</a:t>
            </a:r>
            <a:r>
              <a:rPr lang="ru-RU" sz="3600" b="1" i="1" dirty="0"/>
              <a:t>;	</a:t>
            </a:r>
          </a:p>
        </p:txBody>
      </p:sp>
    </p:spTree>
    <p:extLst>
      <p:ext uri="{BB962C8B-B14F-4D97-AF65-F5344CB8AC3E}">
        <p14:creationId xmlns:p14="http://schemas.microsoft.com/office/powerpoint/2010/main" val="2844329427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396552" y="373910"/>
            <a:ext cx="936104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/>
            <a:r>
              <a:rPr lang="ru-RU" sz="3600" b="1" i="1" dirty="0" smtClean="0"/>
              <a:t>11. О </a:t>
            </a:r>
            <a:r>
              <a:rPr lang="ru-RU" sz="3600" b="1" i="1" dirty="0"/>
              <a:t>каком подарке на день рождения мечтал Малыш из сказки «Малыш и </a:t>
            </a:r>
            <a:r>
              <a:rPr lang="ru-RU" sz="3600" b="1" i="1" dirty="0" err="1"/>
              <a:t>Карлсон</a:t>
            </a:r>
            <a:r>
              <a:rPr lang="ru-RU" sz="3600" b="1" i="1" dirty="0" smtClean="0"/>
              <a:t>»?</a:t>
            </a:r>
          </a:p>
          <a:p>
            <a:pPr lvl="2"/>
            <a:endParaRPr lang="ru-RU" sz="3600" b="1" i="1" dirty="0"/>
          </a:p>
          <a:p>
            <a:pPr lvl="2" indent="2497138"/>
            <a:r>
              <a:rPr lang="ru-RU" sz="3600" b="1" i="1" dirty="0" smtClean="0"/>
              <a:t>a) Компьютер</a:t>
            </a:r>
            <a:r>
              <a:rPr lang="ru-RU" sz="3600" b="1" i="1" dirty="0"/>
              <a:t>;</a:t>
            </a:r>
          </a:p>
          <a:p>
            <a:pPr lvl="2" indent="2497138"/>
            <a:r>
              <a:rPr lang="ru-RU" sz="3600" b="1" i="1" dirty="0" smtClean="0"/>
              <a:t>b) Собака</a:t>
            </a:r>
            <a:r>
              <a:rPr lang="ru-RU" sz="3600" b="1" i="1" dirty="0"/>
              <a:t>;		</a:t>
            </a:r>
          </a:p>
          <a:p>
            <a:pPr lvl="2" indent="2497138"/>
            <a:r>
              <a:rPr lang="ru-RU" sz="3600" b="1" i="1" dirty="0" smtClean="0"/>
              <a:t>c) Велосипед</a:t>
            </a:r>
            <a:r>
              <a:rPr lang="ru-RU" sz="3600" b="1" i="1" dirty="0"/>
              <a:t>;</a:t>
            </a:r>
          </a:p>
          <a:p>
            <a:pPr lvl="2" indent="2497138"/>
            <a:r>
              <a:rPr lang="ru-RU" sz="3600" b="1" i="1" dirty="0" smtClean="0"/>
              <a:t>d) Мобильный </a:t>
            </a:r>
            <a:r>
              <a:rPr lang="ru-RU" sz="3600" b="1" i="1" dirty="0"/>
              <a:t>телефон;</a:t>
            </a:r>
          </a:p>
        </p:txBody>
      </p:sp>
    </p:spTree>
    <p:extLst>
      <p:ext uri="{BB962C8B-B14F-4D97-AF65-F5344CB8AC3E}">
        <p14:creationId xmlns:p14="http://schemas.microsoft.com/office/powerpoint/2010/main" val="3549721958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396552" y="373910"/>
            <a:ext cx="936104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/>
            <a:r>
              <a:rPr lang="ru-RU" sz="3600" b="1" i="1" dirty="0" smtClean="0"/>
              <a:t>12. Согласно </a:t>
            </a:r>
            <a:r>
              <a:rPr lang="ru-RU" sz="3600" b="1" i="1" dirty="0"/>
              <a:t>закону </a:t>
            </a:r>
            <a:r>
              <a:rPr lang="ru-RU" sz="3600" b="1" i="1" dirty="0" err="1"/>
              <a:t>Мерфи</a:t>
            </a:r>
            <a:r>
              <a:rPr lang="ru-RU" sz="3600" b="1" i="1" dirty="0"/>
              <a:t>, решение сложной задачи надо поручить ленивому ученику. А почему? </a:t>
            </a:r>
            <a:endParaRPr lang="ru-RU" sz="3600" b="1" i="1" dirty="0" smtClean="0"/>
          </a:p>
          <a:p>
            <a:pPr lvl="2"/>
            <a:endParaRPr lang="ru-RU" sz="3600" b="1" i="1" dirty="0"/>
          </a:p>
          <a:p>
            <a:pPr lvl="2"/>
            <a:r>
              <a:rPr lang="ru-RU" sz="3600" b="1" i="1" dirty="0"/>
              <a:t>a</a:t>
            </a:r>
            <a:r>
              <a:rPr lang="ru-RU" sz="3600" b="1" i="1" dirty="0" smtClean="0"/>
              <a:t>) </a:t>
            </a:r>
            <a:r>
              <a:rPr lang="ru-RU" sz="3600" b="1" i="1" dirty="0"/>
              <a:t>Он найдет самое сложное решение;</a:t>
            </a:r>
          </a:p>
          <a:p>
            <a:pPr lvl="2"/>
            <a:r>
              <a:rPr lang="ru-RU" sz="3600" b="1" i="1" dirty="0"/>
              <a:t>b</a:t>
            </a:r>
            <a:r>
              <a:rPr lang="ru-RU" sz="3600" b="1" i="1" dirty="0" smtClean="0"/>
              <a:t>) </a:t>
            </a:r>
            <a:r>
              <a:rPr lang="ru-RU" sz="3600" b="1" i="1" dirty="0"/>
              <a:t>Он найдет самое простое решение;	</a:t>
            </a:r>
          </a:p>
          <a:p>
            <a:pPr lvl="2"/>
            <a:r>
              <a:rPr lang="ru-RU" sz="3600" b="1" i="1" dirty="0"/>
              <a:t>c</a:t>
            </a:r>
            <a:r>
              <a:rPr lang="ru-RU" sz="3600" b="1" i="1" dirty="0" smtClean="0"/>
              <a:t>) </a:t>
            </a:r>
            <a:r>
              <a:rPr lang="ru-RU" sz="3600" b="1" i="1" dirty="0"/>
              <a:t>Он отдаст задание самому умному ученику;</a:t>
            </a:r>
          </a:p>
          <a:p>
            <a:pPr lvl="2"/>
            <a:r>
              <a:rPr lang="ru-RU" sz="3600" b="1" i="1" dirty="0"/>
              <a:t>d</a:t>
            </a:r>
            <a:r>
              <a:rPr lang="ru-RU" sz="3600" b="1" i="1" dirty="0" smtClean="0"/>
              <a:t>) </a:t>
            </a:r>
            <a:r>
              <a:rPr lang="ru-RU" sz="3600" b="1" i="1" dirty="0"/>
              <a:t>Он попросит решить задачу взрослых.</a:t>
            </a:r>
          </a:p>
          <a:p>
            <a:pPr lvl="2" indent="2497138"/>
            <a:endParaRPr lang="ru-RU" sz="3600" b="1" i="1" dirty="0"/>
          </a:p>
        </p:txBody>
      </p:sp>
    </p:spTree>
    <p:extLst>
      <p:ext uri="{BB962C8B-B14F-4D97-AF65-F5344CB8AC3E}">
        <p14:creationId xmlns:p14="http://schemas.microsoft.com/office/powerpoint/2010/main" val="656498384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g.jpe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 rot="19829775">
            <a:off x="651165" y="1187068"/>
            <a:ext cx="5517729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66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Дартс</a:t>
            </a:r>
            <a:endParaRPr lang="ru-RU" sz="199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9" y="2376"/>
            <a:ext cx="9144000" cy="695739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3528" y="896930"/>
            <a:ext cx="8640960" cy="4404278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>
                <a:gd name="adj" fmla="val 10185134"/>
              </a:avLst>
            </a:prstTxWarp>
            <a:spAutoFit/>
          </a:bodyPr>
          <a:lstStyle/>
          <a:p>
            <a:pPr algn="ctr"/>
            <a:r>
              <a:rPr lang="ru-RU" sz="96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80008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ПЕЙНТБОЛ</a:t>
            </a:r>
            <a:endParaRPr lang="ru-RU" sz="96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80008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09764268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92250_table_tennis_2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-110" y="-24"/>
            <a:ext cx="9144000" cy="685802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14480" y="714356"/>
            <a:ext cx="4357718" cy="414340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Pour">
              <a:avLst>
                <a:gd name="adj1" fmla="val 6819375"/>
                <a:gd name="adj2" fmla="val 60876"/>
              </a:avLst>
            </a:prstTxWarp>
            <a:spAutoFit/>
          </a:bodyPr>
          <a:lstStyle/>
          <a:p>
            <a:pPr algn="ctr"/>
            <a:r>
              <a:rPr lang="ru-RU" sz="5400" b="1" dirty="0" smtClean="0">
                <a:ln w="31550" cmpd="sng">
                  <a:solidFill>
                    <a:srgbClr val="00206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Настольный теннис</a:t>
            </a:r>
            <a:endParaRPr lang="ru-RU" sz="5400" b="1" dirty="0">
              <a:ln w="31550" cmpd="sng">
                <a:solidFill>
                  <a:srgbClr val="002060"/>
                </a:soli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50000"/>
              </a:schemeClr>
            </a:gs>
            <a:gs pos="50000">
              <a:schemeClr val="tx2">
                <a:lumMod val="75000"/>
              </a:schemeClr>
            </a:gs>
            <a:gs pos="100000">
              <a:schemeClr val="accent1">
                <a:lumMod val="7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photo06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2714612" y="-71462"/>
            <a:ext cx="3929090" cy="708650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-32" y="2292344"/>
            <a:ext cx="9104224" cy="17081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05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Метание диска</a:t>
            </a:r>
            <a:endParaRPr lang="ru-RU" sz="105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277"/>
            <a:ext cx="9174547" cy="688227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 rot="19155429">
            <a:off x="4291452" y="3146199"/>
            <a:ext cx="5997398" cy="4385917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Pour">
              <a:avLst>
                <a:gd name="adj1" fmla="val 11494236"/>
                <a:gd name="adj2" fmla="val 42927"/>
              </a:avLst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Рукопашный бой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26031615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My_Docs\From_Inet\Sport\Spartak\SMbol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2" y="-24"/>
            <a:ext cx="9144000" cy="7009059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992832" y="4429132"/>
            <a:ext cx="7079630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6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Футбол</a:t>
            </a:r>
            <a:endParaRPr lang="ru-RU" sz="166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94928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843567" y="5661248"/>
            <a:ext cx="536916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none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Черлидинг</a:t>
            </a:r>
            <a:endParaRPr lang="ru-RU" sz="80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26724377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4699046"/>
              </p:ext>
            </p:extLst>
          </p:nvPr>
        </p:nvGraphicFramePr>
        <p:xfrm>
          <a:off x="287525" y="4077072"/>
          <a:ext cx="8496942" cy="13681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16157"/>
                <a:gridCol w="1416157"/>
                <a:gridCol w="1416157"/>
                <a:gridCol w="1416157"/>
                <a:gridCol w="1416157"/>
                <a:gridCol w="1416157"/>
              </a:tblGrid>
              <a:tr h="684076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Меба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Едица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Изре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кочева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инма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</a:tr>
              <a:tr h="684076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гайт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мения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лист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форции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5935720"/>
              </p:ext>
            </p:extLst>
          </p:nvPr>
        </p:nvGraphicFramePr>
        <p:xfrm>
          <a:off x="179512" y="2420888"/>
          <a:ext cx="8568952" cy="8640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68352"/>
                <a:gridCol w="2664296"/>
                <a:gridCol w="1008111"/>
                <a:gridCol w="1728193"/>
              </a:tblGrid>
              <a:tr h="864096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ляглолябальляная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яанретюьпмок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есть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 не три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0" y="1189494"/>
            <a:ext cx="8892480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altLang="ru-RU" sz="6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нам поступили записки </a:t>
            </a:r>
            <a:r>
              <a:rPr lang="ru-RU" altLang="ru-RU" sz="60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странного содержания.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6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Предлагаем вам расшифровать текст </a:t>
            </a:r>
            <a:r>
              <a:rPr lang="ru-RU" altLang="ru-RU" sz="60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записок</a:t>
            </a:r>
            <a:r>
              <a:rPr lang="ru-RU" altLang="ru-RU" sz="6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ru-RU" sz="6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altLang="ru-RU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3105835"/>
            <a:ext cx="813690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6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Глобальная сеть Интернет</a:t>
            </a:r>
            <a:endParaRPr lang="ru-RU" alt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-103168"/>
            <a:ext cx="799288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6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Мегабайт – единица измерения количества информации.</a:t>
            </a:r>
            <a:endParaRPr lang="ru-RU" alt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936849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6" grpId="1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26091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691680" y="4725144"/>
            <a:ext cx="6253571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5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Биатлон</a:t>
            </a:r>
            <a:endParaRPr lang="ru-RU" sz="115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548680"/>
            <a:ext cx="777686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0"/>
              </a:spcAft>
              <a:tabLst>
                <a:tab pos="228600" algn="l"/>
              </a:tabLst>
            </a:pPr>
            <a:r>
              <a:rPr lang="ru-RU" sz="5400" dirty="0" smtClean="0">
                <a:latin typeface="Times New Roman"/>
                <a:ea typeface="Times New Roman"/>
              </a:rPr>
              <a:t>1.Назовите клавишу, при помощи которой можно фиксировать режим ввода прописных букв и отказываться от этого режима?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03648" y="2492896"/>
            <a:ext cx="6480720" cy="1631216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en-US" sz="10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Caps Lock</a:t>
            </a:r>
            <a:endParaRPr lang="ru-RU" sz="10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4444848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484784"/>
            <a:ext cx="777686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0"/>
              </a:spcAft>
              <a:tabLst>
                <a:tab pos="228600" algn="l"/>
              </a:tabLst>
            </a:pPr>
            <a:r>
              <a:rPr lang="ru-RU" sz="5400" dirty="0" smtClean="0">
                <a:latin typeface="Times New Roman"/>
                <a:ea typeface="Times New Roman"/>
              </a:rPr>
              <a:t>2. Клавиша </a:t>
            </a:r>
            <a:r>
              <a:rPr lang="ru-RU" sz="5400" dirty="0">
                <a:latin typeface="Times New Roman"/>
                <a:ea typeface="Times New Roman"/>
              </a:rPr>
              <a:t>выхода из текущего режима </a:t>
            </a:r>
            <a:endParaRPr lang="ru-RU" sz="5400" dirty="0" smtClean="0">
              <a:latin typeface="Times New Roman"/>
              <a:ea typeface="Times New Roman"/>
            </a:endParaRPr>
          </a:p>
          <a:p>
            <a:pPr lvl="0" algn="ctr">
              <a:spcAft>
                <a:spcPts val="0"/>
              </a:spcAft>
              <a:tabLst>
                <a:tab pos="228600" algn="l"/>
              </a:tabLst>
            </a:pPr>
            <a:r>
              <a:rPr lang="ru-RU" sz="5400" dirty="0" smtClean="0">
                <a:latin typeface="Times New Roman"/>
                <a:ea typeface="Times New Roman"/>
              </a:rPr>
              <a:t>(</a:t>
            </a:r>
            <a:r>
              <a:rPr lang="ru-RU" sz="5400" dirty="0">
                <a:latin typeface="Times New Roman"/>
                <a:ea typeface="Times New Roman"/>
              </a:rPr>
              <a:t>отказ от только что выполненного действия)? </a:t>
            </a:r>
            <a:endParaRPr lang="ru-RU" sz="4800" dirty="0">
              <a:effectLst/>
              <a:latin typeface="Times New Roman"/>
              <a:ea typeface="Times New Roman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03648" y="2492896"/>
            <a:ext cx="6480720" cy="1631216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ESC</a:t>
            </a:r>
            <a:endParaRPr lang="ru-RU" sz="10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7764733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628800"/>
            <a:ext cx="777686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tabLst>
                <a:tab pos="228600" algn="l"/>
              </a:tabLst>
            </a:pPr>
            <a:r>
              <a:rPr lang="ru-RU" sz="5400" dirty="0">
                <a:latin typeface="Times New Roman"/>
                <a:ea typeface="Times New Roman"/>
              </a:rPr>
              <a:t>3</a:t>
            </a:r>
            <a:r>
              <a:rPr lang="ru-RU" sz="5400" dirty="0" smtClean="0">
                <a:latin typeface="Times New Roman"/>
                <a:ea typeface="Times New Roman"/>
              </a:rPr>
              <a:t>. </a:t>
            </a:r>
            <a:r>
              <a:rPr lang="ru-RU" sz="5400" dirty="0">
                <a:solidFill>
                  <a:prstClr val="black"/>
                </a:solidFill>
                <a:latin typeface="Times New Roman"/>
                <a:ea typeface="Times New Roman"/>
              </a:rPr>
              <a:t>Какая клавиша заставляет курсор прыгнуть в </a:t>
            </a:r>
            <a:endParaRPr lang="ru-RU" sz="5400" dirty="0" smtClean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 algn="ctr">
              <a:tabLst>
                <a:tab pos="228600" algn="l"/>
              </a:tabLst>
            </a:pPr>
            <a:r>
              <a:rPr lang="ru-RU" sz="5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конец </a:t>
            </a:r>
            <a:r>
              <a:rPr lang="ru-RU" sz="5400" dirty="0">
                <a:solidFill>
                  <a:prstClr val="black"/>
                </a:solidFill>
                <a:latin typeface="Times New Roman"/>
                <a:ea typeface="Times New Roman"/>
              </a:rPr>
              <a:t>строки? </a:t>
            </a:r>
            <a:endParaRPr lang="ru-RU" sz="4800" dirty="0">
              <a:solidFill>
                <a:prstClr val="black"/>
              </a:solidFill>
              <a:latin typeface="Times New Roman"/>
              <a:ea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21852" y="2420888"/>
            <a:ext cx="6480720" cy="1631216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END</a:t>
            </a:r>
            <a:endParaRPr lang="ru-RU" sz="10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8294137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628800"/>
            <a:ext cx="777686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tabLst>
                <a:tab pos="228600" algn="l"/>
              </a:tabLst>
            </a:pPr>
            <a:r>
              <a:rPr lang="ru-RU" sz="5400" dirty="0">
                <a:latin typeface="Times New Roman"/>
                <a:ea typeface="Times New Roman"/>
              </a:rPr>
              <a:t>4</a:t>
            </a:r>
            <a:r>
              <a:rPr lang="ru-RU" sz="5400" dirty="0" smtClean="0">
                <a:latin typeface="Times New Roman"/>
                <a:ea typeface="Times New Roman"/>
              </a:rPr>
              <a:t>. </a:t>
            </a:r>
            <a:r>
              <a:rPr lang="ru-RU" sz="5400" dirty="0">
                <a:solidFill>
                  <a:prstClr val="black"/>
                </a:solidFill>
                <a:latin typeface="Times New Roman"/>
                <a:ea typeface="Times New Roman"/>
              </a:rPr>
              <a:t>С помощью какой клавиши можно увидеть предыдущую страницу текста на экране? </a:t>
            </a:r>
            <a:endParaRPr lang="ru-RU" sz="4800" dirty="0">
              <a:solidFill>
                <a:prstClr val="black"/>
              </a:solidFill>
              <a:latin typeface="Times New Roman"/>
              <a:ea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03648" y="2492896"/>
            <a:ext cx="6480720" cy="1631216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PAGE UP</a:t>
            </a:r>
            <a:endParaRPr lang="ru-RU" sz="10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619853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548680"/>
            <a:ext cx="828092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tabLst>
                <a:tab pos="228600" algn="l"/>
              </a:tabLst>
            </a:pPr>
            <a:r>
              <a:rPr lang="ru-RU" sz="5400" dirty="0" smtClean="0">
                <a:latin typeface="Times New Roman"/>
                <a:ea typeface="Times New Roman"/>
              </a:rPr>
              <a:t>5.</a:t>
            </a:r>
            <a:r>
              <a:rPr lang="ru-RU" sz="5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Какая </a:t>
            </a:r>
            <a:r>
              <a:rPr lang="ru-RU" sz="5400" dirty="0">
                <a:solidFill>
                  <a:prstClr val="black"/>
                </a:solidFill>
                <a:latin typeface="Times New Roman"/>
                <a:ea typeface="Times New Roman"/>
              </a:rPr>
              <a:t>клавиша завершает ввод </a:t>
            </a:r>
            <a:r>
              <a:rPr lang="ru-RU" sz="5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команды и </a:t>
            </a:r>
            <a:r>
              <a:rPr lang="ru-RU" sz="5400" dirty="0">
                <a:solidFill>
                  <a:prstClr val="black"/>
                </a:solidFill>
                <a:latin typeface="Times New Roman"/>
                <a:ea typeface="Times New Roman"/>
              </a:rPr>
              <a:t>вызывает её выполнение, </a:t>
            </a:r>
            <a:endParaRPr lang="ru-RU" sz="5400" dirty="0" smtClean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 algn="ctr">
              <a:tabLst>
                <a:tab pos="228600" algn="l"/>
              </a:tabLst>
            </a:pPr>
            <a:r>
              <a:rPr lang="ru-RU" sz="5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а при </a:t>
            </a:r>
            <a:r>
              <a:rPr lang="ru-RU" sz="5400" dirty="0">
                <a:solidFill>
                  <a:prstClr val="black"/>
                </a:solidFill>
                <a:latin typeface="Times New Roman"/>
                <a:ea typeface="Times New Roman"/>
              </a:rPr>
              <a:t>наборе текста служит для завершения </a:t>
            </a:r>
            <a:endParaRPr lang="ru-RU" sz="5400" dirty="0" smtClean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 algn="ctr">
              <a:tabLst>
                <a:tab pos="228600" algn="l"/>
              </a:tabLst>
            </a:pPr>
            <a:r>
              <a:rPr lang="ru-RU" sz="5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ввода </a:t>
            </a:r>
            <a:r>
              <a:rPr lang="ru-RU" sz="5400" dirty="0">
                <a:solidFill>
                  <a:prstClr val="black"/>
                </a:solidFill>
                <a:latin typeface="Times New Roman"/>
                <a:ea typeface="Times New Roman"/>
              </a:rPr>
              <a:t>абзаца? </a:t>
            </a:r>
            <a:endParaRPr lang="ru-RU" sz="4800" dirty="0">
              <a:solidFill>
                <a:prstClr val="black"/>
              </a:solidFill>
              <a:latin typeface="Times New Roman"/>
              <a:ea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03648" y="2492896"/>
            <a:ext cx="6480720" cy="1631216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ENTER</a:t>
            </a:r>
            <a:endParaRPr lang="ru-RU" sz="10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9132853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3769" y="1700808"/>
            <a:ext cx="828092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tabLst>
                <a:tab pos="228600" algn="l"/>
              </a:tabLst>
            </a:pPr>
            <a:r>
              <a:rPr lang="ru-RU" sz="5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6. Чтобы </a:t>
            </a:r>
            <a:r>
              <a:rPr lang="ru-RU" sz="5400" dirty="0">
                <a:solidFill>
                  <a:prstClr val="black"/>
                </a:solidFill>
                <a:latin typeface="Times New Roman"/>
                <a:ea typeface="Times New Roman"/>
              </a:rPr>
              <a:t>перейти в начало строки, надо нажать клавишу </a:t>
            </a:r>
            <a:r>
              <a:rPr lang="ru-RU" sz="5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…</a:t>
            </a:r>
            <a:endParaRPr lang="ru-RU" sz="4800" dirty="0">
              <a:solidFill>
                <a:prstClr val="black"/>
              </a:solidFill>
              <a:latin typeface="Times New Roman"/>
              <a:ea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03648" y="2492896"/>
            <a:ext cx="6480720" cy="1631216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HOME</a:t>
            </a:r>
            <a:endParaRPr lang="ru-RU" sz="10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9079722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3769" y="1700808"/>
            <a:ext cx="828092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buFont typeface="+mj-lt"/>
              <a:buAutoNum type="arabicPeriod" startAt="7"/>
              <a:tabLst>
                <a:tab pos="228600" algn="l"/>
              </a:tabLst>
            </a:pPr>
            <a:r>
              <a:rPr lang="ru-RU" sz="5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400" dirty="0">
                <a:solidFill>
                  <a:prstClr val="black"/>
                </a:solidFill>
                <a:latin typeface="Times New Roman"/>
                <a:ea typeface="Times New Roman"/>
              </a:rPr>
              <a:t>С помощью какой клавиши можно удалить символ справа от курсора? </a:t>
            </a:r>
            <a:endParaRPr lang="ru-RU" sz="4800" dirty="0">
              <a:solidFill>
                <a:prstClr val="black"/>
              </a:solidFill>
              <a:latin typeface="Times New Roman"/>
              <a:ea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03648" y="2492896"/>
            <a:ext cx="6480720" cy="1631216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DELETE</a:t>
            </a:r>
            <a:endParaRPr lang="ru-RU" sz="10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743745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396552" y="373910"/>
            <a:ext cx="936104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/>
            <a:r>
              <a:rPr lang="ru-RU" sz="3600" b="1" i="1" dirty="0" smtClean="0"/>
              <a:t>1.Что </a:t>
            </a:r>
            <a:r>
              <a:rPr lang="ru-RU" sz="3600" b="1" i="1" dirty="0"/>
              <a:t>обещали родители дяди Фёдора за информацию о его местоположении</a:t>
            </a:r>
            <a:r>
              <a:rPr lang="ru-RU" sz="3600" b="1" i="1" dirty="0" smtClean="0"/>
              <a:t>?</a:t>
            </a:r>
          </a:p>
          <a:p>
            <a:pPr lvl="2"/>
            <a:r>
              <a:rPr lang="ru-RU" sz="3600" b="1" i="1" dirty="0" smtClean="0"/>
              <a:t> </a:t>
            </a:r>
            <a:endParaRPr lang="ru-RU" sz="3600" b="1" dirty="0"/>
          </a:p>
          <a:p>
            <a:pPr marL="2571750" lvl="4" indent="-742950">
              <a:buFont typeface="+mj-lt"/>
              <a:buAutoNum type="alphaLcParenR"/>
            </a:pPr>
            <a:r>
              <a:rPr lang="ru-RU" sz="3600" b="1" i="1" dirty="0" smtClean="0"/>
              <a:t>Автомобиль</a:t>
            </a:r>
            <a:r>
              <a:rPr lang="ru-RU" sz="3600" b="1" i="1" dirty="0"/>
              <a:t>; </a:t>
            </a:r>
            <a:endParaRPr lang="ru-RU" sz="3600" b="1" dirty="0"/>
          </a:p>
          <a:p>
            <a:pPr marL="2571750" lvl="4" indent="-742950">
              <a:buFont typeface="+mj-lt"/>
              <a:buAutoNum type="alphaLcParenR"/>
            </a:pPr>
            <a:r>
              <a:rPr lang="ru-RU" sz="3600" b="1" i="1" dirty="0"/>
              <a:t>Велосипед; 	</a:t>
            </a:r>
            <a:endParaRPr lang="ru-RU" sz="3600" b="1" dirty="0"/>
          </a:p>
          <a:p>
            <a:pPr marL="2571750" lvl="4" indent="-742950">
              <a:buFont typeface="+mj-lt"/>
              <a:buAutoNum type="alphaLcParenR"/>
            </a:pPr>
            <a:r>
              <a:rPr lang="ru-RU" sz="3600" b="1" i="1" dirty="0"/>
              <a:t>Мороженое; </a:t>
            </a:r>
            <a:endParaRPr lang="ru-RU" sz="3600" b="1" dirty="0"/>
          </a:p>
          <a:p>
            <a:pPr marL="2571750" lvl="4" indent="-742950">
              <a:buFont typeface="+mj-lt"/>
              <a:buAutoNum type="alphaLcParenR"/>
            </a:pPr>
            <a:r>
              <a:rPr lang="ru-RU" sz="3600" b="1" i="1" dirty="0"/>
              <a:t>Компьютер;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326579195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3769" y="1700808"/>
            <a:ext cx="828092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tabLst>
                <a:tab pos="228600" algn="l"/>
              </a:tabLst>
            </a:pPr>
            <a:r>
              <a:rPr lang="ru-RU" sz="5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8. </a:t>
            </a:r>
            <a:r>
              <a:rPr lang="ru-RU" sz="5400" dirty="0">
                <a:solidFill>
                  <a:prstClr val="black"/>
                </a:solidFill>
                <a:latin typeface="Times New Roman"/>
                <a:ea typeface="Times New Roman"/>
              </a:rPr>
              <a:t>Какая клавиша позволяет включить дополнительную клавиатуру? </a:t>
            </a:r>
            <a:endParaRPr lang="ru-RU" sz="4800" dirty="0">
              <a:solidFill>
                <a:prstClr val="black"/>
              </a:solidFill>
              <a:latin typeface="Times New Roman"/>
              <a:ea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03648" y="2492896"/>
            <a:ext cx="6480720" cy="1631216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Num</a:t>
            </a:r>
            <a:r>
              <a:rPr lang="en-US" sz="10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Lock</a:t>
            </a:r>
            <a:endParaRPr lang="ru-RU" sz="10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2058086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3769" y="1700808"/>
            <a:ext cx="828092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tabLst>
                <a:tab pos="228600" algn="l"/>
              </a:tabLst>
            </a:pPr>
            <a:r>
              <a:rPr lang="ru-RU" sz="5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9. </a:t>
            </a:r>
            <a:r>
              <a:rPr lang="ru-RU" sz="5400" dirty="0">
                <a:solidFill>
                  <a:prstClr val="black"/>
                </a:solidFill>
                <a:latin typeface="Times New Roman"/>
                <a:ea typeface="Times New Roman"/>
              </a:rPr>
              <a:t>Как можно вводить символы, расположенные вместе с цифрами в верхнем ряду </a:t>
            </a:r>
            <a:r>
              <a:rPr lang="ru-RU" sz="5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клавиатуры?</a:t>
            </a:r>
            <a:endParaRPr lang="ru-RU" sz="4800" dirty="0">
              <a:solidFill>
                <a:prstClr val="black"/>
              </a:solidFill>
              <a:latin typeface="Times New Roman"/>
              <a:ea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27583" y="2492896"/>
            <a:ext cx="7897105" cy="1631216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Shift+</a:t>
            </a:r>
            <a:r>
              <a:rPr lang="ru-RU" sz="10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</a:t>
            </a:r>
            <a:endParaRPr lang="ru-RU" sz="10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8972881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3769" y="1700808"/>
            <a:ext cx="828092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tabLst>
                <a:tab pos="228600" algn="l"/>
              </a:tabLst>
            </a:pPr>
            <a:r>
              <a:rPr lang="ru-RU" sz="5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10. С </a:t>
            </a:r>
            <a:r>
              <a:rPr lang="ru-RU" sz="5400" dirty="0">
                <a:solidFill>
                  <a:prstClr val="black"/>
                </a:solidFill>
                <a:latin typeface="Times New Roman"/>
                <a:ea typeface="Times New Roman"/>
              </a:rPr>
              <a:t>помощью какой клавиши можно переместить документ на экранную страницу вниз? </a:t>
            </a:r>
            <a:endParaRPr lang="ru-RU" sz="4800" dirty="0">
              <a:solidFill>
                <a:prstClr val="black"/>
              </a:solidFill>
              <a:latin typeface="Times New Roman"/>
              <a:ea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03648" y="2492896"/>
            <a:ext cx="6480720" cy="1631216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Page Down</a:t>
            </a:r>
            <a:endParaRPr lang="ru-RU" sz="10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2713118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3769" y="1700808"/>
            <a:ext cx="828092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tabLst>
                <a:tab pos="228600" algn="l"/>
              </a:tabLst>
            </a:pPr>
            <a:r>
              <a:rPr lang="ru-RU" sz="5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11. </a:t>
            </a:r>
            <a:r>
              <a:rPr lang="ru-RU" sz="5400" dirty="0">
                <a:solidFill>
                  <a:prstClr val="black"/>
                </a:solidFill>
                <a:latin typeface="Times New Roman"/>
                <a:ea typeface="Times New Roman"/>
              </a:rPr>
              <a:t>Как можно удалить символ, стоящий </a:t>
            </a:r>
            <a:r>
              <a:rPr lang="ru-RU" sz="5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слева</a:t>
            </a:r>
          </a:p>
          <a:p>
            <a:pPr lvl="0" algn="ctr">
              <a:tabLst>
                <a:tab pos="228600" algn="l"/>
              </a:tabLst>
            </a:pPr>
            <a:r>
              <a:rPr lang="ru-RU" sz="5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400" dirty="0">
                <a:solidFill>
                  <a:prstClr val="black"/>
                </a:solidFill>
                <a:latin typeface="Times New Roman"/>
                <a:ea typeface="Times New Roman"/>
              </a:rPr>
              <a:t>от курсора</a:t>
            </a:r>
            <a:r>
              <a:rPr lang="ru-RU" sz="5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?</a:t>
            </a:r>
            <a:endParaRPr lang="ru-RU" sz="4800" dirty="0">
              <a:solidFill>
                <a:prstClr val="black"/>
              </a:solidFill>
              <a:latin typeface="Times New Roman"/>
              <a:ea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03648" y="2492896"/>
            <a:ext cx="6480720" cy="1631216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Backspace</a:t>
            </a:r>
            <a:endParaRPr lang="ru-RU" sz="10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651724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124744"/>
            <a:ext cx="828092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tabLst>
                <a:tab pos="228600" algn="l"/>
              </a:tabLst>
            </a:pPr>
            <a:r>
              <a:rPr lang="ru-RU" sz="5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12. </a:t>
            </a:r>
            <a:r>
              <a:rPr lang="ru-RU" sz="5400" dirty="0">
                <a:solidFill>
                  <a:prstClr val="black"/>
                </a:solidFill>
                <a:latin typeface="Times New Roman"/>
                <a:ea typeface="Times New Roman"/>
              </a:rPr>
              <a:t>Какая клавиша позволяет переключать режимы алфавитов (ввода русских букв на латинские буквы и обратно)? </a:t>
            </a:r>
            <a:endParaRPr lang="ru-RU" sz="4800" dirty="0">
              <a:solidFill>
                <a:prstClr val="black"/>
              </a:solidFill>
              <a:latin typeface="Times New Roman"/>
              <a:ea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03648" y="2492896"/>
            <a:ext cx="6480720" cy="1631216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Alt+Shift</a:t>
            </a:r>
            <a:endParaRPr lang="ru-RU" sz="10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6717937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548680"/>
            <a:ext cx="828092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tabLst>
                <a:tab pos="228600" algn="l"/>
              </a:tabLst>
            </a:pPr>
            <a:r>
              <a:rPr lang="ru-RU" sz="4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13.С </a:t>
            </a:r>
            <a:r>
              <a:rPr lang="ru-RU" sz="4400" dirty="0">
                <a:solidFill>
                  <a:prstClr val="black"/>
                </a:solidFill>
                <a:latin typeface="Times New Roman"/>
                <a:ea typeface="Times New Roman"/>
              </a:rPr>
              <a:t>помощью какой клавиши можно переключить клавиатуру из режима вставки символов (новые символы вставляются между уже существующими) в режим замены символов (новые символы пишутся вместо уже существующих) и обратно?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03648" y="2492896"/>
            <a:ext cx="6480720" cy="1631216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Insert</a:t>
            </a:r>
            <a:endParaRPr lang="ru-RU" sz="10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8707487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3">
                <a:lumMod val="60000"/>
                <a:lumOff val="40000"/>
              </a:schemeClr>
            </a:gs>
            <a:gs pos="100000">
              <a:srgbClr val="92D05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pentathlon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-1" y="-1"/>
            <a:ext cx="6109855" cy="685800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 rot="18496638">
            <a:off x="5233415" y="2810255"/>
            <a:ext cx="6247865" cy="5628106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>
                <a:gd name="adj" fmla="val 7613916"/>
              </a:avLst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9600" b="1" spc="50" dirty="0" smtClean="0">
                <a:ln w="11430"/>
                <a:solidFill>
                  <a:srgbClr val="3366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Современное</a:t>
            </a:r>
          </a:p>
          <a:p>
            <a:pPr algn="ctr"/>
            <a:r>
              <a:rPr lang="ru-RU" sz="9600" b="1" spc="50" dirty="0" smtClean="0">
                <a:ln w="11430"/>
                <a:solidFill>
                  <a:srgbClr val="3366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пятиборье</a:t>
            </a:r>
            <a:endParaRPr lang="ru-RU" sz="9600" b="1" spc="50" dirty="0">
              <a:ln w="11430"/>
              <a:solidFill>
                <a:srgbClr val="3366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203377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333897" y="5229200"/>
            <a:ext cx="641682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8800" b="1" spc="300" dirty="0" err="1">
                <a:ln w="11430" cmpd="sng">
                  <a:solidFill>
                    <a:srgbClr val="4F81BD">
                      <a:tint val="10000"/>
                    </a:srgb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rgbClr val="4F81BD">
                      <a:satMod val="220000"/>
                      <a:alpha val="35000"/>
                    </a:srgbClr>
                  </a:glow>
                </a:effectLst>
              </a:rPr>
              <a:t>Черлидинг</a:t>
            </a:r>
            <a:endParaRPr lang="ru-RU" sz="8800" b="1" spc="300" dirty="0">
              <a:ln w="11430" cmpd="sng">
                <a:solidFill>
                  <a:srgbClr val="4F81BD">
                    <a:tint val="10000"/>
                  </a:srgb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glow rad="45500">
                  <a:srgbClr val="4F81BD">
                    <a:satMod val="220000"/>
                    <a:alpha val="35000"/>
                  </a:srgb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4058495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384325" y="202147"/>
            <a:ext cx="2592288" cy="490549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Один за всех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413317" y="836712"/>
            <a:ext cx="3635732" cy="43204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Подальше положишь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3275856" y="202147"/>
            <a:ext cx="3492388" cy="490549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 семеро с ложкой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4462559" y="826825"/>
            <a:ext cx="3492388" cy="40848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 и поешь в охоту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3275856" y="1428800"/>
            <a:ext cx="4335020" cy="43204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бы кошечка не съела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381736" y="2564904"/>
            <a:ext cx="2160240" cy="43204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Сила есть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3275856" y="3861048"/>
            <a:ext cx="2592288" cy="43204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за одного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381736" y="3212976"/>
            <a:ext cx="2160240" cy="43204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 хорошо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381736" y="3861048"/>
            <a:ext cx="2592288" cy="43204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Один с сошкой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3807240" y="1991734"/>
            <a:ext cx="3357048" cy="43204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два лучше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414210" y="1412776"/>
            <a:ext cx="2592288" cy="43204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Пришла беда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с двумя скругленными противолежащими углами 13"/>
          <p:cNvSpPr/>
          <p:nvPr/>
        </p:nvSpPr>
        <p:spPr>
          <a:xfrm>
            <a:off x="381736" y="1991734"/>
            <a:ext cx="3240360" cy="43204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миру  по нитке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с двумя скругленными противолежащими углами 14"/>
          <p:cNvSpPr/>
          <p:nvPr/>
        </p:nvSpPr>
        <p:spPr>
          <a:xfrm>
            <a:off x="2735796" y="3212976"/>
            <a:ext cx="3096344" cy="43204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не ученье - тьма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с двумя скругленными противолежащими углами 15"/>
          <p:cNvSpPr/>
          <p:nvPr/>
        </p:nvSpPr>
        <p:spPr>
          <a:xfrm>
            <a:off x="3005088" y="2543004"/>
            <a:ext cx="3247767" cy="45394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пойду к другому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4860032" y="4501093"/>
            <a:ext cx="3672408" cy="43204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поближе возьмешь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>
            <a:off x="4767356" y="5085184"/>
            <a:ext cx="3002737" cy="43204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открывай ворота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с двумя скругленными противолежащими углами 20"/>
          <p:cNvSpPr/>
          <p:nvPr/>
        </p:nvSpPr>
        <p:spPr>
          <a:xfrm>
            <a:off x="381251" y="5661248"/>
            <a:ext cx="2592288" cy="43204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Ученье свет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с двумя скругленными противолежащими углами 21"/>
          <p:cNvSpPr/>
          <p:nvPr/>
        </p:nvSpPr>
        <p:spPr>
          <a:xfrm>
            <a:off x="381736" y="5085184"/>
            <a:ext cx="4080823" cy="43204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Рано пташечка запела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с двумя скругленными противолежащими углами 22"/>
          <p:cNvSpPr/>
          <p:nvPr/>
        </p:nvSpPr>
        <p:spPr>
          <a:xfrm>
            <a:off x="366050" y="4501093"/>
            <a:ext cx="4169946" cy="43204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Поработаешь до поту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с двумя скругленными противолежащими углами 23"/>
          <p:cNvSpPr/>
          <p:nvPr/>
        </p:nvSpPr>
        <p:spPr>
          <a:xfrm>
            <a:off x="3275856" y="5667643"/>
            <a:ext cx="3240360" cy="43204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голому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рубашка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с двумя скругленными противолежащими углами 24"/>
          <p:cNvSpPr/>
          <p:nvPr/>
        </p:nvSpPr>
        <p:spPr>
          <a:xfrm>
            <a:off x="4250956" y="6237312"/>
            <a:ext cx="2592288" cy="43204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ума не надо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с двумя скругленными противолежащими углами 25"/>
          <p:cNvSpPr/>
          <p:nvPr/>
        </p:nvSpPr>
        <p:spPr>
          <a:xfrm>
            <a:off x="366049" y="6237312"/>
            <a:ext cx="3682999" cy="43204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вашему дому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8292412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384325" y="202147"/>
            <a:ext cx="2592288" cy="490549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Один за всех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413317" y="836712"/>
            <a:ext cx="3635732" cy="43204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Подальше положишь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3275856" y="202147"/>
            <a:ext cx="3492388" cy="490549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 семеро с ложкой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4462559" y="826825"/>
            <a:ext cx="3492388" cy="40848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 и поешь в охоту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3275856" y="1428800"/>
            <a:ext cx="4335020" cy="43204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бы кошечка не съела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381736" y="2564904"/>
            <a:ext cx="2160240" cy="43204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Сила есть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3275856" y="3861048"/>
            <a:ext cx="2592288" cy="43204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за одного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381736" y="3212976"/>
            <a:ext cx="2160240" cy="43204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 хорошо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381736" y="3861048"/>
            <a:ext cx="2592288" cy="43204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Один с сошкой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3807240" y="1991734"/>
            <a:ext cx="3357048" cy="43204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два лучше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414210" y="1412776"/>
            <a:ext cx="2592288" cy="43204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Пришла беда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с двумя скругленными противолежащими углами 13"/>
          <p:cNvSpPr/>
          <p:nvPr/>
        </p:nvSpPr>
        <p:spPr>
          <a:xfrm>
            <a:off x="381736" y="1991734"/>
            <a:ext cx="3240360" cy="43204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миру  по нитке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с двумя скругленными противолежащими углами 14"/>
          <p:cNvSpPr/>
          <p:nvPr/>
        </p:nvSpPr>
        <p:spPr>
          <a:xfrm>
            <a:off x="2735796" y="3212976"/>
            <a:ext cx="3096344" cy="43204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не ученье - тьма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с двумя скругленными противолежащими углами 15"/>
          <p:cNvSpPr/>
          <p:nvPr/>
        </p:nvSpPr>
        <p:spPr>
          <a:xfrm>
            <a:off x="3005088" y="2543004"/>
            <a:ext cx="3247767" cy="45394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пойду к другому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4860032" y="4501093"/>
            <a:ext cx="3672408" cy="43204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поближе возьмешь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>
            <a:off x="4767356" y="5085184"/>
            <a:ext cx="3002737" cy="43204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открывай ворота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с двумя скругленными противолежащими углами 20"/>
          <p:cNvSpPr/>
          <p:nvPr/>
        </p:nvSpPr>
        <p:spPr>
          <a:xfrm>
            <a:off x="381251" y="5661248"/>
            <a:ext cx="2592288" cy="43204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Ученье свет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с двумя скругленными противолежащими углами 21"/>
          <p:cNvSpPr/>
          <p:nvPr/>
        </p:nvSpPr>
        <p:spPr>
          <a:xfrm>
            <a:off x="381736" y="5085184"/>
            <a:ext cx="4080823" cy="43204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Рано пташечка запела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с двумя скругленными противолежащими углами 22"/>
          <p:cNvSpPr/>
          <p:nvPr/>
        </p:nvSpPr>
        <p:spPr>
          <a:xfrm>
            <a:off x="366050" y="4501093"/>
            <a:ext cx="4169946" cy="43204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Поработаешь до поту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с двумя скругленными противолежащими углами 23"/>
          <p:cNvSpPr/>
          <p:nvPr/>
        </p:nvSpPr>
        <p:spPr>
          <a:xfrm>
            <a:off x="3275856" y="5667643"/>
            <a:ext cx="3240360" cy="43204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голому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рубашка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с двумя скругленными противолежащими углами 24"/>
          <p:cNvSpPr/>
          <p:nvPr/>
        </p:nvSpPr>
        <p:spPr>
          <a:xfrm>
            <a:off x="4250956" y="6237312"/>
            <a:ext cx="2592288" cy="43204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ума не надо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с двумя скругленными противолежащими углами 25"/>
          <p:cNvSpPr/>
          <p:nvPr/>
        </p:nvSpPr>
        <p:spPr>
          <a:xfrm>
            <a:off x="366049" y="6237312"/>
            <a:ext cx="3682999" cy="43204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вашему дому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8399279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52451 L 0 -4.54209E-6 " pathEditMode="relative" rAng="0" ptsTypes="AA">
                                      <p:cBhvr>
                                        <p:cTn id="6" dur="2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622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864 -0.53377 L -0.10625 -0.01041 " pathEditMode="relative" rAng="0" ptsTypes="AA">
                                      <p:cBhvr>
                                        <p:cTn id="8" dur="2000" spd="-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9" y="2615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3.87604E-6 L -0.01771 0.528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5" y="26434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2.50694E-6 L 0.0415 0.5381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66" y="26896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979 -0.53492 L -0.16979 -0.00023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6735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96947E-6 L 0.14879 0.5326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31" y="26619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962 -0.53492 L 2.77778E-6 -1.75763E-6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72" y="26735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121 -0.53585 L 3.33333E-6 3.21924E-6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69" y="2678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2.53469E-6 L 0.0552 0.35661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0" y="17831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3.42276E-7 L -0.11562 0.17784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81" y="888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521 0.00162 L 0.1276 0.5365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11" y="267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9" grpId="0" animBg="1"/>
      <p:bldP spid="12" grpId="0" animBg="1"/>
      <p:bldP spid="15" grpId="0" animBg="1"/>
      <p:bldP spid="16" grpId="0" animBg="1"/>
      <p:bldP spid="19" grpId="0" animBg="1"/>
      <p:bldP spid="20" grpId="0" animBg="1"/>
      <p:bldP spid="24" grpId="0" animBg="1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308"/>
            <a:ext cx="9144000" cy="6870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396552" y="373910"/>
            <a:ext cx="936104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/>
            <a:r>
              <a:rPr lang="ru-RU" sz="3600" b="1" i="1" dirty="0" smtClean="0"/>
              <a:t>2. Как </a:t>
            </a:r>
            <a:r>
              <a:rPr lang="ru-RU" sz="3600" b="1" i="1" dirty="0"/>
              <a:t>зовут создателя компании “Майкрософт” Гейтса? </a:t>
            </a:r>
            <a:endParaRPr lang="ru-RU" sz="3600" b="1" i="1" dirty="0" smtClean="0"/>
          </a:p>
          <a:p>
            <a:pPr lvl="2"/>
            <a:endParaRPr lang="ru-RU" sz="3600" b="1" i="1" dirty="0" smtClean="0"/>
          </a:p>
          <a:p>
            <a:pPr lvl="2" algn="ctr"/>
            <a:r>
              <a:rPr lang="ru-RU" sz="3600" b="1" i="1" dirty="0"/>
              <a:t> </a:t>
            </a:r>
            <a:r>
              <a:rPr lang="ru-RU" sz="3600" b="1" i="1" dirty="0" smtClean="0"/>
              <a:t>   a) Дэвид</a:t>
            </a:r>
            <a:r>
              <a:rPr lang="ru-RU" sz="3600" b="1" i="1" dirty="0"/>
              <a:t>; </a:t>
            </a:r>
          </a:p>
          <a:p>
            <a:pPr lvl="2" algn="ctr"/>
            <a:r>
              <a:rPr lang="ru-RU" sz="3600" b="1" i="1" dirty="0" smtClean="0"/>
              <a:t>     b) Майкл</a:t>
            </a:r>
            <a:r>
              <a:rPr lang="ru-RU" sz="3600" b="1" i="1" dirty="0"/>
              <a:t>; </a:t>
            </a:r>
            <a:endParaRPr lang="ru-RU" sz="3600" b="1" i="1" dirty="0" smtClean="0"/>
          </a:p>
          <a:p>
            <a:pPr lvl="2" algn="ctr"/>
            <a:r>
              <a:rPr lang="ru-RU" sz="3600" b="1" i="1" dirty="0" smtClean="0"/>
              <a:t>   c) Джон; </a:t>
            </a:r>
          </a:p>
          <a:p>
            <a:pPr lvl="2" algn="ctr"/>
            <a:r>
              <a:rPr lang="ru-RU" sz="3600" b="1" i="1" dirty="0" smtClean="0"/>
              <a:t>  d) Билл</a:t>
            </a:r>
            <a:r>
              <a:rPr lang="ru-RU" sz="3600" b="1" i="1" dirty="0"/>
              <a:t>;	</a:t>
            </a:r>
          </a:p>
        </p:txBody>
      </p:sp>
    </p:spTree>
    <p:extLst>
      <p:ext uri="{BB962C8B-B14F-4D97-AF65-F5344CB8AC3E}">
        <p14:creationId xmlns:p14="http://schemas.microsoft.com/office/powerpoint/2010/main" val="2211803192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356" y="0"/>
            <a:ext cx="9189355" cy="68879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67026" y="0"/>
            <a:ext cx="855069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0000" b="1" dirty="0" smtClean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Эстафета</a:t>
            </a:r>
            <a:endParaRPr lang="ru-RU" sz="10000" b="1" dirty="0">
              <a:ln w="11430"/>
              <a:solidFill>
                <a:srgbClr val="C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712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 rot="19128132">
            <a:off x="-684632" y="2081178"/>
            <a:ext cx="9589831" cy="34778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1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Виртуальный </a:t>
            </a:r>
          </a:p>
          <a:p>
            <a:pPr algn="ctr"/>
            <a:r>
              <a:rPr lang="ru-RU" sz="11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марафон</a:t>
            </a:r>
            <a:endParaRPr lang="ru-RU" sz="11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396552" y="373910"/>
            <a:ext cx="936104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/>
            <a:r>
              <a:rPr lang="ru-RU" sz="3600" b="1" i="1" dirty="0" smtClean="0"/>
              <a:t>3. Какой </a:t>
            </a:r>
            <a:r>
              <a:rPr lang="ru-RU" sz="3600" b="1" i="1" dirty="0"/>
              <a:t>инфекцией может заразиться компьютер? </a:t>
            </a:r>
            <a:endParaRPr lang="ru-RU" sz="3600" b="1" i="1" dirty="0" smtClean="0"/>
          </a:p>
          <a:p>
            <a:pPr lvl="2"/>
            <a:endParaRPr lang="ru-RU" sz="3600" b="1" i="1" dirty="0"/>
          </a:p>
          <a:p>
            <a:pPr marL="3316288" lvl="2"/>
            <a:r>
              <a:rPr lang="ru-RU" sz="3600" b="1" i="1" dirty="0" smtClean="0"/>
              <a:t>а) простудной</a:t>
            </a:r>
            <a:r>
              <a:rPr lang="ru-RU" sz="3600" b="1" i="1" dirty="0"/>
              <a:t>; </a:t>
            </a:r>
          </a:p>
          <a:p>
            <a:pPr marL="3316288" lvl="2"/>
            <a:r>
              <a:rPr lang="ru-RU" sz="3600" b="1" i="1" dirty="0" smtClean="0"/>
              <a:t>b) вирусной</a:t>
            </a:r>
            <a:r>
              <a:rPr lang="ru-RU" sz="3600" b="1" i="1" dirty="0"/>
              <a:t>; 	</a:t>
            </a:r>
            <a:endParaRPr lang="ru-RU" sz="3600" b="1" i="1" dirty="0" smtClean="0"/>
          </a:p>
          <a:p>
            <a:pPr marL="3316288" lvl="2"/>
            <a:r>
              <a:rPr lang="ru-RU" sz="3600" b="1" i="1" dirty="0" smtClean="0"/>
              <a:t>c) кишечной; </a:t>
            </a:r>
          </a:p>
          <a:p>
            <a:pPr marL="3316288" lvl="2"/>
            <a:r>
              <a:rPr lang="ru-RU" sz="3600" b="1" i="1" dirty="0" smtClean="0"/>
              <a:t>d) никакой;</a:t>
            </a:r>
            <a:endParaRPr lang="ru-RU" sz="3600" b="1" i="1" dirty="0"/>
          </a:p>
        </p:txBody>
      </p:sp>
    </p:spTree>
    <p:extLst>
      <p:ext uri="{BB962C8B-B14F-4D97-AF65-F5344CB8AC3E}">
        <p14:creationId xmlns:p14="http://schemas.microsoft.com/office/powerpoint/2010/main" val="4136439422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396552" y="373910"/>
            <a:ext cx="936104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/>
            <a:r>
              <a:rPr lang="ru-RU" sz="3600" b="1" i="1" dirty="0" smtClean="0"/>
              <a:t>4. Какой </a:t>
            </a:r>
            <a:r>
              <a:rPr lang="ru-RU" sz="3600" b="1" i="1" dirty="0"/>
              <a:t>вид транспорта не оснащен компьютерной техникой</a:t>
            </a:r>
            <a:r>
              <a:rPr lang="ru-RU" sz="3600" b="1" i="1" dirty="0" smtClean="0"/>
              <a:t>?</a:t>
            </a:r>
          </a:p>
          <a:p>
            <a:pPr lvl="2"/>
            <a:endParaRPr lang="ru-RU" sz="3600" b="1" i="1" dirty="0"/>
          </a:p>
          <a:p>
            <a:pPr marL="3316288" lvl="2"/>
            <a:r>
              <a:rPr lang="ru-RU" sz="3600" b="1" i="1" dirty="0" smtClean="0"/>
              <a:t>a) Авиация</a:t>
            </a:r>
            <a:r>
              <a:rPr lang="ru-RU" sz="3600" b="1" i="1" dirty="0"/>
              <a:t>;</a:t>
            </a:r>
          </a:p>
          <a:p>
            <a:pPr marL="3316288" lvl="2"/>
            <a:r>
              <a:rPr lang="ru-RU" sz="3600" b="1" i="1" dirty="0" smtClean="0"/>
              <a:t>b) Автомобили</a:t>
            </a:r>
            <a:r>
              <a:rPr lang="ru-RU" sz="3600" b="1" i="1" dirty="0"/>
              <a:t>;</a:t>
            </a:r>
          </a:p>
          <a:p>
            <a:pPr marL="3316288" lvl="2"/>
            <a:r>
              <a:rPr lang="ru-RU" sz="3600" b="1" i="1" dirty="0"/>
              <a:t>c)	Ступа Бабы Яги;	</a:t>
            </a:r>
          </a:p>
          <a:p>
            <a:pPr marL="3316288" lvl="2"/>
            <a:r>
              <a:rPr lang="ru-RU" sz="3600" b="1" i="1" dirty="0" smtClean="0"/>
              <a:t>d) Корабли</a:t>
            </a:r>
            <a:r>
              <a:rPr lang="ru-RU" sz="3600" b="1" i="1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704322814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396552" y="373910"/>
            <a:ext cx="936104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/>
            <a:r>
              <a:rPr lang="ru-RU" sz="3600" b="1" i="1" dirty="0" smtClean="0"/>
              <a:t>5. Каков </a:t>
            </a:r>
            <a:r>
              <a:rPr lang="ru-RU" sz="3600" b="1" i="1" dirty="0"/>
              <a:t>первоначальный смысл английского слова «компьютер</a:t>
            </a:r>
            <a:r>
              <a:rPr lang="ru-RU" sz="3600" b="1" i="1" dirty="0" smtClean="0"/>
              <a:t>»?</a:t>
            </a:r>
          </a:p>
          <a:p>
            <a:pPr lvl="2"/>
            <a:endParaRPr lang="ru-RU" sz="3600" b="1" i="1" dirty="0"/>
          </a:p>
          <a:p>
            <a:pPr marL="1787525" lvl="2"/>
            <a:r>
              <a:rPr lang="ru-RU" sz="3600" b="1" i="1" dirty="0" smtClean="0"/>
              <a:t>a) Вид </a:t>
            </a:r>
            <a:r>
              <a:rPr lang="ru-RU" sz="3600" b="1" i="1" dirty="0"/>
              <a:t>телескопа;</a:t>
            </a:r>
          </a:p>
          <a:p>
            <a:pPr marL="1787525" lvl="2"/>
            <a:r>
              <a:rPr lang="ru-RU" sz="3600" b="1" i="1" dirty="0" smtClean="0"/>
              <a:t>b) Электронный </a:t>
            </a:r>
            <a:r>
              <a:rPr lang="ru-RU" sz="3600" b="1" i="1" dirty="0"/>
              <a:t>аппарат;</a:t>
            </a:r>
          </a:p>
          <a:p>
            <a:pPr marL="1787525" lvl="2"/>
            <a:r>
              <a:rPr lang="ru-RU" sz="3600" b="1" i="1" dirty="0" smtClean="0"/>
              <a:t>c) Электронно-лучевая </a:t>
            </a:r>
            <a:r>
              <a:rPr lang="ru-RU" sz="3600" b="1" i="1" dirty="0"/>
              <a:t>трубка;</a:t>
            </a:r>
          </a:p>
          <a:p>
            <a:pPr marL="1787525" lvl="2"/>
            <a:r>
              <a:rPr lang="ru-RU" sz="3600" b="1" i="1" dirty="0" smtClean="0"/>
              <a:t>d) Человек</a:t>
            </a:r>
            <a:r>
              <a:rPr lang="ru-RU" sz="3600" b="1" i="1" dirty="0"/>
              <a:t>, производящий расчеты;</a:t>
            </a:r>
          </a:p>
          <a:p>
            <a:pPr marL="1787525" lvl="2"/>
            <a:endParaRPr lang="ru-RU" sz="3600" b="1" i="1" dirty="0"/>
          </a:p>
        </p:txBody>
      </p:sp>
    </p:spTree>
    <p:extLst>
      <p:ext uri="{BB962C8B-B14F-4D97-AF65-F5344CB8AC3E}">
        <p14:creationId xmlns:p14="http://schemas.microsoft.com/office/powerpoint/2010/main" val="2930590380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540568" y="373910"/>
            <a:ext cx="1008112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/>
            <a:r>
              <a:rPr lang="ru-RU" sz="3600" b="1" i="1" dirty="0" smtClean="0"/>
              <a:t>6. В </a:t>
            </a:r>
            <a:r>
              <a:rPr lang="ru-RU" sz="3600" b="1" i="1" dirty="0"/>
              <a:t>Англии давно была написана программа, предназначенная для использования в офисах крупных </a:t>
            </a:r>
            <a:endParaRPr lang="ru-RU" sz="3600" b="1" i="1" dirty="0" smtClean="0"/>
          </a:p>
          <a:p>
            <a:pPr lvl="2"/>
            <a:r>
              <a:rPr lang="ru-RU" sz="3600" b="1" i="1" dirty="0" smtClean="0"/>
              <a:t>компаний</a:t>
            </a:r>
            <a:r>
              <a:rPr lang="ru-RU" sz="3600" b="1" i="1" dirty="0"/>
              <a:t>. По принципу действия она напоминает антивирусы, но </a:t>
            </a:r>
            <a:endParaRPr lang="ru-RU" sz="3600" b="1" i="1" dirty="0" smtClean="0"/>
          </a:p>
          <a:p>
            <a:pPr lvl="2"/>
            <a:r>
              <a:rPr lang="ru-RU" sz="3600" b="1" i="1" dirty="0" smtClean="0"/>
              <a:t>используется </a:t>
            </a:r>
            <a:r>
              <a:rPr lang="ru-RU" sz="3600" b="1" i="1" dirty="0"/>
              <a:t>для другой цели. Для какой? </a:t>
            </a:r>
          </a:p>
          <a:p>
            <a:pPr lvl="2"/>
            <a:r>
              <a:rPr lang="ru-RU" sz="3600" b="1" i="1" dirty="0" smtClean="0"/>
              <a:t>a) Для </a:t>
            </a:r>
            <a:r>
              <a:rPr lang="ru-RU" sz="3600" b="1" i="1" dirty="0"/>
              <a:t>уничтожения игр; 	</a:t>
            </a:r>
          </a:p>
          <a:p>
            <a:pPr lvl="2"/>
            <a:r>
              <a:rPr lang="ru-RU" sz="3600" b="1" i="1" dirty="0" smtClean="0"/>
              <a:t>b) Для </a:t>
            </a:r>
            <a:r>
              <a:rPr lang="ru-RU" sz="3600" b="1" i="1" dirty="0"/>
              <a:t>автоматического запуска классической музыки;</a:t>
            </a:r>
          </a:p>
          <a:p>
            <a:pPr lvl="2"/>
            <a:r>
              <a:rPr lang="ru-RU" sz="3600" b="1" i="1" dirty="0" smtClean="0"/>
              <a:t>c) Для </a:t>
            </a:r>
            <a:r>
              <a:rPr lang="ru-RU" sz="3600" b="1" i="1" dirty="0"/>
              <a:t>защиты от вирусов; </a:t>
            </a:r>
          </a:p>
          <a:p>
            <a:pPr lvl="2"/>
            <a:r>
              <a:rPr lang="ru-RU" sz="3600" b="1" i="1" dirty="0" smtClean="0"/>
              <a:t>d) Для </a:t>
            </a:r>
            <a:r>
              <a:rPr lang="ru-RU" sz="3600" b="1" i="1" dirty="0"/>
              <a:t>стирания ненужной информации;</a:t>
            </a:r>
          </a:p>
        </p:txBody>
      </p:sp>
    </p:spTree>
    <p:extLst>
      <p:ext uri="{BB962C8B-B14F-4D97-AF65-F5344CB8AC3E}">
        <p14:creationId xmlns:p14="http://schemas.microsoft.com/office/powerpoint/2010/main" val="2212638098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396552" y="373910"/>
            <a:ext cx="936104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/>
            <a:r>
              <a:rPr lang="ru-RU" sz="3600" b="1" i="1" dirty="0" smtClean="0"/>
              <a:t>7. Где </a:t>
            </a:r>
            <a:r>
              <a:rPr lang="ru-RU" sz="3600" b="1" i="1" dirty="0"/>
              <a:t>теряется информация при выключении компьютера</a:t>
            </a:r>
            <a:r>
              <a:rPr lang="ru-RU" sz="3600" b="1" i="1" dirty="0" smtClean="0"/>
              <a:t>?</a:t>
            </a:r>
          </a:p>
          <a:p>
            <a:pPr lvl="2"/>
            <a:endParaRPr lang="ru-RU" sz="3600" b="1" i="1" dirty="0"/>
          </a:p>
          <a:p>
            <a:pPr lvl="2" indent="873125"/>
            <a:r>
              <a:rPr lang="ru-RU" sz="3600" b="1" i="1" dirty="0" smtClean="0"/>
              <a:t>a) На </a:t>
            </a:r>
            <a:r>
              <a:rPr lang="ru-RU" sz="3600" b="1" i="1" dirty="0"/>
              <a:t>гибком диске;</a:t>
            </a:r>
          </a:p>
          <a:p>
            <a:pPr lvl="2" indent="873125"/>
            <a:r>
              <a:rPr lang="ru-RU" sz="3600" b="1" i="1" dirty="0" smtClean="0"/>
              <a:t>b) На </a:t>
            </a:r>
            <a:r>
              <a:rPr lang="ru-RU" sz="3600" b="1" i="1" dirty="0"/>
              <a:t>жестком диске;</a:t>
            </a:r>
          </a:p>
          <a:p>
            <a:pPr lvl="2" indent="873125"/>
            <a:r>
              <a:rPr lang="ru-RU" sz="3600" b="1" i="1" dirty="0" smtClean="0"/>
              <a:t>c) В </a:t>
            </a:r>
            <a:r>
              <a:rPr lang="ru-RU" sz="3600" b="1" i="1" dirty="0"/>
              <a:t>ПЗУ;</a:t>
            </a:r>
          </a:p>
          <a:p>
            <a:pPr lvl="2" indent="873125"/>
            <a:r>
              <a:rPr lang="ru-RU" sz="3600" b="1" i="1" dirty="0" smtClean="0"/>
              <a:t>d) В </a:t>
            </a:r>
            <a:r>
              <a:rPr lang="ru-RU" sz="3600" b="1" i="1" dirty="0"/>
              <a:t>оперативной памяти;	</a:t>
            </a:r>
          </a:p>
        </p:txBody>
      </p:sp>
    </p:spTree>
    <p:extLst>
      <p:ext uri="{BB962C8B-B14F-4D97-AF65-F5344CB8AC3E}">
        <p14:creationId xmlns:p14="http://schemas.microsoft.com/office/powerpoint/2010/main" val="4268057149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658</TotalTime>
  <Words>747</Words>
  <Application>Microsoft Office PowerPoint</Application>
  <PresentationFormat>Экран (4:3)</PresentationFormat>
  <Paragraphs>185</Paragraphs>
  <Slides>41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Marina</dc:creator>
  <cp:lastModifiedBy>Elian</cp:lastModifiedBy>
  <cp:revision>74</cp:revision>
  <dcterms:created xsi:type="dcterms:W3CDTF">2008-11-23T15:05:45Z</dcterms:created>
  <dcterms:modified xsi:type="dcterms:W3CDTF">2014-04-01T19:59:30Z</dcterms:modified>
</cp:coreProperties>
</file>