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5EE20-D4B3-49EB-98E4-99295C610FDC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56D0196-6E25-4142-A96C-410EA459E0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37082"/>
            <a:ext cx="726974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Информация и </a:t>
            </a:r>
          </a:p>
          <a:p>
            <a:pPr algn="ctr"/>
            <a:r>
              <a:rPr lang="ru-RU" sz="4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информационные процессы</a:t>
            </a:r>
            <a:endParaRPr lang="ru-RU" sz="40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789" y="2383615"/>
            <a:ext cx="17219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ТЕСТ</a:t>
            </a:r>
            <a:endParaRPr lang="ru-RU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861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233" y="185934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Что </a:t>
            </a:r>
            <a:r>
              <a:rPr lang="ru-RU" sz="2400" b="1" dirty="0" smtClean="0">
                <a:solidFill>
                  <a:srgbClr val="FF0000"/>
                </a:solidFill>
              </a:rPr>
              <a:t>НЕ</a:t>
            </a:r>
            <a:r>
              <a:rPr lang="ru-RU" sz="2400" b="1" dirty="0" smtClean="0"/>
              <a:t> является информационным каналом?	</a:t>
            </a:r>
            <a:r>
              <a:rPr lang="ru-RU" sz="2400" dirty="0" smtClean="0"/>
              <a:t>				</a:t>
            </a:r>
          </a:p>
          <a:p>
            <a:r>
              <a:rPr lang="ru-RU" sz="2400" dirty="0" smtClean="0">
                <a:hlinkClick r:id="" action="ppaction://noaction"/>
              </a:rPr>
              <a:t>1) телефон;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" action="ppaction://noaction"/>
              </a:rPr>
              <a:t>2) Интернет;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" action="ppaction://noaction"/>
              </a:rPr>
              <a:t>3) телевидение;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rId2" action="ppaction://hlinksldjump"/>
              </a:rPr>
              <a:t>4) настольная лампа</a:t>
            </a:r>
            <a:r>
              <a:rPr lang="ru-RU" sz="2400" dirty="0" smtClean="0"/>
              <a:t>				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9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218" name="Picture 2" descr="C:\Program Files (x86)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4240" y="4221088"/>
            <a:ext cx="1735871" cy="24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474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037" y="836712"/>
            <a:ext cx="86520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Кодирование - это …</a:t>
            </a:r>
            <a:r>
              <a:rPr lang="ru-RU" sz="2400" dirty="0" smtClean="0"/>
              <a:t>												</a:t>
            </a:r>
          </a:p>
          <a:p>
            <a:r>
              <a:rPr lang="ru-RU" sz="2400" dirty="0" smtClean="0">
                <a:hlinkClick r:id="rId2" action="ppaction://hlinksldjump"/>
              </a:rPr>
              <a:t>1) запись информации с использованием определённого кода;</a:t>
            </a:r>
            <a:r>
              <a:rPr lang="ru-RU" sz="2400" dirty="0" smtClean="0"/>
              <a:t>												</a:t>
            </a:r>
          </a:p>
          <a:p>
            <a:r>
              <a:rPr lang="ru-RU" sz="2400" dirty="0" smtClean="0">
                <a:hlinkClick r:id="rId3" action="ppaction://hlinksldjump"/>
              </a:rPr>
              <a:t>2) информация, представленная в форме, пригодной для обработки компьютером;</a:t>
            </a:r>
            <a:r>
              <a:rPr lang="ru-RU" sz="2400" dirty="0" smtClean="0"/>
              <a:t>												</a:t>
            </a:r>
          </a:p>
          <a:p>
            <a:r>
              <a:rPr lang="ru-RU" sz="2400" dirty="0" smtClean="0">
                <a:hlinkClick r:id="rId3" action="ppaction://hlinksldjump"/>
              </a:rPr>
              <a:t>3) любое словесное высказывание, напечатанное, написанное или существующее в устной форме;	</a:t>
            </a:r>
            <a:r>
              <a:rPr lang="ru-RU" sz="2400" dirty="0" smtClean="0"/>
              <a:t>											</a:t>
            </a:r>
          </a:p>
          <a:p>
            <a:r>
              <a:rPr lang="ru-RU" sz="2400" dirty="0" smtClean="0">
                <a:hlinkClick r:id="rId3" action="ppaction://hlinksldjump"/>
              </a:rPr>
              <a:t>4) решение информационной задачи, или процесс перехода от исходных данных к результату</a:t>
            </a:r>
            <a:r>
              <a:rPr lang="ru-RU" sz="2400" dirty="0" smtClean="0"/>
              <a:t>											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07521" y="260648"/>
            <a:ext cx="32960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82" t="15267" r="82" b="15267"/>
          <a:stretch/>
        </p:blipFill>
        <p:spPr bwMode="auto">
          <a:xfrm>
            <a:off x="6876256" y="5445224"/>
            <a:ext cx="1727473" cy="1199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832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8579" y="260648"/>
            <a:ext cx="2593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10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«5»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132856"/>
            <a:ext cx="1828572" cy="1828572"/>
          </a:xfrm>
          <a:prstGeom prst="rect">
            <a:avLst/>
          </a:prstGeom>
        </p:spPr>
      </p:pic>
      <p:sp>
        <p:nvSpPr>
          <p:cNvPr id="6" name="Управляющая кнопка: настраиваемая 5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0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9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«5»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132856"/>
            <a:ext cx="1828572" cy="1828572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824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8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«4»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8618" y="1844824"/>
            <a:ext cx="2188612" cy="2188612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97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7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«4»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8618" y="1844824"/>
            <a:ext cx="2188612" cy="2188612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35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6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«3»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8750" y="1272361"/>
            <a:ext cx="1971402" cy="3107552"/>
          </a:xfrm>
          <a:prstGeom prst="rect">
            <a:avLst/>
          </a:prstGeom>
        </p:spPr>
      </p:pic>
      <p:sp>
        <p:nvSpPr>
          <p:cNvPr id="7" name="Управляющая кнопка: настраиваемая 6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63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5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«3»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1844824"/>
            <a:ext cx="2232248" cy="2273586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623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«2»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4823" y="2125428"/>
            <a:ext cx="2276202" cy="2168759"/>
          </a:xfrm>
          <a:prstGeom prst="rect">
            <a:avLst/>
          </a:prstGeom>
        </p:spPr>
      </p:pic>
      <p:sp>
        <p:nvSpPr>
          <p:cNvPr id="6" name="Управляющая кнопка: настраиваемая 5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61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«2»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4823" y="2125428"/>
            <a:ext cx="2276202" cy="2168759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060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59340"/>
            <a:ext cx="66247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Найдите наиболее точный ответ:				</a:t>
            </a:r>
          </a:p>
          <a:p>
            <a:r>
              <a:rPr lang="ru-RU" sz="2400" b="1" dirty="0"/>
              <a:t>Информация - это …		</a:t>
            </a:r>
            <a:r>
              <a:rPr lang="ru-RU" sz="2400" dirty="0"/>
              <a:t>		</a:t>
            </a:r>
          </a:p>
          <a:p>
            <a:pPr>
              <a:lnSpc>
                <a:spcPct val="200000"/>
              </a:lnSpc>
            </a:pPr>
            <a:r>
              <a:rPr lang="ru-RU" sz="2400" dirty="0">
                <a:hlinkClick r:id="rId2" action="ppaction://hlinksldjump"/>
              </a:rPr>
              <a:t>1) параграф в учебнике;</a:t>
            </a:r>
            <a:r>
              <a:rPr lang="ru-RU" sz="2400" dirty="0"/>
              <a:t>				</a:t>
            </a:r>
          </a:p>
          <a:p>
            <a:pPr>
              <a:lnSpc>
                <a:spcPct val="200000"/>
              </a:lnSpc>
            </a:pPr>
            <a:r>
              <a:rPr lang="ru-RU" sz="2400" dirty="0">
                <a:hlinkClick r:id="rId2" action="ppaction://hlinksldjump"/>
              </a:rPr>
              <a:t>2) записи в блокноте;</a:t>
            </a:r>
            <a:r>
              <a:rPr lang="ru-RU" sz="2400" dirty="0"/>
              <a:t>				</a:t>
            </a:r>
          </a:p>
          <a:p>
            <a:pPr>
              <a:lnSpc>
                <a:spcPct val="200000"/>
              </a:lnSpc>
            </a:pPr>
            <a:r>
              <a:rPr lang="ru-RU" sz="2400" dirty="0">
                <a:hlinkClick r:id="rId3" action="ppaction://hlinksldjump"/>
              </a:rPr>
              <a:t>3) сведения об окружающем нас мире;</a:t>
            </a:r>
            <a:r>
              <a:rPr lang="ru-RU" sz="2400" dirty="0"/>
              <a:t>	</a:t>
            </a:r>
            <a:endParaRPr lang="ru-RU" sz="2400" dirty="0" smtClean="0"/>
          </a:p>
          <a:p>
            <a:pPr>
              <a:lnSpc>
                <a:spcPct val="200000"/>
              </a:lnSpc>
            </a:pPr>
            <a:r>
              <a:rPr lang="ru-RU" sz="2400" dirty="0" smtClean="0">
                <a:hlinkClick r:id="rId2" action="ppaction://hlinksldjump"/>
              </a:rPr>
              <a:t>4</a:t>
            </a:r>
            <a:r>
              <a:rPr lang="ru-RU" sz="2400" dirty="0">
                <a:hlinkClick r:id="rId2" action="ppaction://hlinksldjump"/>
              </a:rPr>
              <a:t>) документальный фильм	</a:t>
            </a:r>
            <a:r>
              <a:rPr lang="ru-RU" sz="2400" dirty="0"/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1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556" y="3933056"/>
            <a:ext cx="1342852" cy="220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45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«2»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5077" y="2492896"/>
            <a:ext cx="2475693" cy="1690508"/>
          </a:xfrm>
          <a:prstGeom prst="rect">
            <a:avLst/>
          </a:prstGeom>
        </p:spPr>
      </p:pic>
      <p:sp>
        <p:nvSpPr>
          <p:cNvPr id="7" name="Управляющая кнопка: настраиваемая 6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174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«2»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8387" y="2546846"/>
            <a:ext cx="1927225" cy="1746250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24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1704" y="260648"/>
            <a:ext cx="2247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0 из 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4293096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Оценка «2»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8387" y="2546846"/>
            <a:ext cx="1927225" cy="1746250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2519771" y="5859677"/>
            <a:ext cx="4104456" cy="93610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ВЫХОД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38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537" y="1412776"/>
            <a:ext cx="79969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ответы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1043608" y="3429000"/>
            <a:ext cx="2592288" cy="93610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chemeClr val="accent3"/>
                </a:solidFill>
              </a:rPr>
              <a:t>ВЫХОД</a:t>
            </a:r>
            <a:endParaRPr lang="ru-RU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Управляющая кнопка: настраиваемая 5">
            <a:hlinkClick r:id="rId2" action="ppaction://hlinksldjump" highlightClick="1"/>
          </p:cNvPr>
          <p:cNvSpPr/>
          <p:nvPr/>
        </p:nvSpPr>
        <p:spPr>
          <a:xfrm>
            <a:off x="4499992" y="3409244"/>
            <a:ext cx="2592288" cy="93610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chemeClr val="accent3"/>
                </a:solidFill>
              </a:rPr>
              <a:t>ПРОЙТИ СНАЧАЛА</a:t>
            </a:r>
            <a:endParaRPr lang="ru-RU" sz="32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217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84369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Больше всего информации мы получаем с помощью …</a:t>
            </a:r>
            <a:r>
              <a:rPr lang="ru-RU" sz="2400" dirty="0" smtClean="0"/>
              <a:t>						</a:t>
            </a:r>
          </a:p>
          <a:p>
            <a:r>
              <a:rPr lang="ru-RU" sz="2400" dirty="0" smtClean="0">
                <a:hlinkClick r:id="rId2" action="ppaction://hlinksldjump"/>
              </a:rPr>
              <a:t>1) зрения;</a:t>
            </a:r>
            <a:r>
              <a:rPr lang="ru-RU" sz="2400" dirty="0" smtClean="0"/>
              <a:t>						</a:t>
            </a:r>
          </a:p>
          <a:p>
            <a:r>
              <a:rPr lang="ru-RU" sz="2400" dirty="0" smtClean="0">
                <a:hlinkClick r:id="rId3" action="ppaction://hlinksldjump"/>
              </a:rPr>
              <a:t>2) слуха;	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rId3" action="ppaction://hlinksldjump"/>
              </a:rPr>
              <a:t>3) вкуса;	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rId3" action="ppaction://hlinksldjump"/>
              </a:rPr>
              <a:t>4) осязания</a:t>
            </a:r>
            <a:r>
              <a:rPr lang="ru-RU" sz="2400" dirty="0" smtClean="0"/>
              <a:t>					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2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124929"/>
            <a:ext cx="1747464" cy="174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8831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99783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Чертежи и схемы - это …	</a:t>
            </a:r>
            <a:r>
              <a:rPr lang="ru-RU" sz="2400" dirty="0" smtClean="0"/>
              <a:t>		</a:t>
            </a:r>
          </a:p>
          <a:p>
            <a:r>
              <a:rPr lang="ru-RU" sz="2400" dirty="0" smtClean="0">
                <a:hlinkClick r:id="rId2" action="ppaction://hlinksldjump"/>
              </a:rPr>
              <a:t>1) числовая информация;</a:t>
            </a:r>
            <a:r>
              <a:rPr lang="ru-RU" sz="2400" dirty="0" smtClean="0"/>
              <a:t>			</a:t>
            </a:r>
          </a:p>
          <a:p>
            <a:r>
              <a:rPr lang="ru-RU" sz="2400" dirty="0" smtClean="0">
                <a:hlinkClick r:id="rId3" action="ppaction://hlinksldjump"/>
              </a:rPr>
              <a:t>2) графическая информация;</a:t>
            </a:r>
            <a:r>
              <a:rPr lang="ru-RU" sz="2400" dirty="0" smtClean="0"/>
              <a:t>			</a:t>
            </a:r>
          </a:p>
          <a:p>
            <a:r>
              <a:rPr lang="ru-RU" sz="2400" dirty="0" smtClean="0">
                <a:hlinkClick r:id="rId2" action="ppaction://hlinksldjump"/>
              </a:rPr>
              <a:t>3) текстовая информация;	</a:t>
            </a:r>
            <a:r>
              <a:rPr lang="ru-RU" sz="2400" dirty="0" smtClean="0"/>
              <a:t>		</a:t>
            </a:r>
          </a:p>
          <a:p>
            <a:r>
              <a:rPr lang="ru-RU" sz="2400" dirty="0" smtClean="0">
                <a:hlinkClick r:id="rId2" action="ppaction://hlinksldjump"/>
              </a:rPr>
              <a:t>4) видеоинформация</a:t>
            </a:r>
            <a:r>
              <a:rPr lang="ru-RU" dirty="0" smtClean="0"/>
              <a:t>			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3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5415791" y="4005064"/>
            <a:ext cx="3314700" cy="2530550"/>
            <a:chOff x="1248" y="240"/>
            <a:chExt cx="4176" cy="3600"/>
          </a:xfrm>
        </p:grpSpPr>
        <p:sp>
          <p:nvSpPr>
            <p:cNvPr id="5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  <a:gd name="T6" fmla="*/ 5400 w 21600"/>
                <a:gd name="T7" fmla="*/ 11800 h 21600"/>
                <a:gd name="T8" fmla="*/ 16200 w 21600"/>
                <a:gd name="T9" fmla="*/ 20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787 w 21600"/>
                <a:gd name="T1" fmla="*/ 0 h 21600"/>
                <a:gd name="T2" fmla="*/ 15812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5787 w 21600"/>
                <a:gd name="T9" fmla="*/ 500 h 21600"/>
                <a:gd name="T10" fmla="*/ 158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3768 w 21600"/>
                <a:gd name="T1" fmla="*/ 0 h 21600"/>
                <a:gd name="T2" fmla="*/ 17831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5287 w 21600"/>
                <a:gd name="T9" fmla="*/ 500 h 21600"/>
                <a:gd name="T10" fmla="*/ 163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2793 w 21600"/>
                <a:gd name="T1" fmla="*/ 0 h 21600"/>
                <a:gd name="T2" fmla="*/ 18806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3287 w 21600"/>
                <a:gd name="T9" fmla="*/ 500 h 21600"/>
                <a:gd name="T10" fmla="*/ 173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76322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340768"/>
            <a:ext cx="75707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Найдите наиболее точный ответ:										</a:t>
            </a:r>
          </a:p>
          <a:p>
            <a:r>
              <a:rPr lang="ru-RU" sz="2400" b="1" dirty="0" smtClean="0"/>
              <a:t>Информатика - это наука, занимающаяся …</a:t>
            </a:r>
            <a:r>
              <a:rPr lang="ru-RU" sz="2400" dirty="0" smtClean="0"/>
              <a:t>										</a:t>
            </a:r>
          </a:p>
          <a:p>
            <a:r>
              <a:rPr lang="ru-RU" sz="2400" dirty="0" smtClean="0">
                <a:hlinkClick r:id="rId2" action="ppaction://hlinksldjump"/>
              </a:rPr>
              <a:t>1) изучением всевозможных способов передачи, хранения и обработки информации;	</a:t>
            </a:r>
            <a:r>
              <a:rPr lang="ru-RU" sz="2400" dirty="0" smtClean="0"/>
              <a:t>									</a:t>
            </a:r>
          </a:p>
          <a:p>
            <a:r>
              <a:rPr lang="ru-RU" sz="2400" dirty="0" smtClean="0">
                <a:hlinkClick r:id="rId3" action="ppaction://hlinksldjump"/>
              </a:rPr>
              <a:t>2) изучением устройства компьютера;</a:t>
            </a:r>
            <a:r>
              <a:rPr lang="ru-RU" sz="2400" dirty="0" smtClean="0"/>
              <a:t>										</a:t>
            </a:r>
          </a:p>
          <a:p>
            <a:r>
              <a:rPr lang="ru-RU" sz="2400" dirty="0" smtClean="0">
                <a:hlinkClick r:id="rId3" action="ppaction://hlinksldjump"/>
              </a:rPr>
              <a:t>3) созданием компьютерных программ</a:t>
            </a:r>
            <a:r>
              <a:rPr lang="ru-RU" sz="2400" dirty="0" smtClean="0"/>
              <a:t>										</a:t>
            </a:r>
          </a:p>
          <a:p>
            <a:r>
              <a:rPr lang="ru-RU" sz="2400" dirty="0" smtClean="0">
                <a:hlinkClick r:id="rId3" action="ppaction://hlinksldjump"/>
              </a:rPr>
              <a:t>4) изучением видов информации</a:t>
            </a:r>
            <a:r>
              <a:rPr lang="ru-RU" dirty="0" smtClean="0"/>
              <a:t>										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4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098" name="Picture 2" descr="C:\Program Files (x86)\Microsoft Office\MEDIA\CAGCAT10\j0293236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2841" y="4365104"/>
            <a:ext cx="1565453" cy="11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243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59340"/>
            <a:ext cx="4572000" cy="44319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Что НЕ является действием с информацией?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rId2" action="ppaction://hlinksldjump"/>
              </a:rPr>
              <a:t>1) поиск слова в словаре;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rId2" action="ppaction://hlinksldjump"/>
              </a:rPr>
              <a:t>2) чтение журнала;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rId2" action="ppaction://hlinksldjump"/>
              </a:rPr>
              <a:t>3) решение задачи по математике;</a:t>
            </a:r>
            <a:r>
              <a:rPr lang="ru-RU" sz="2400" dirty="0" smtClean="0"/>
              <a:t>					</a:t>
            </a:r>
          </a:p>
          <a:p>
            <a:r>
              <a:rPr lang="ru-RU" sz="2400" dirty="0" smtClean="0">
                <a:hlinkClick r:id="rId3" action="ppaction://hlinksldjump"/>
              </a:rPr>
              <a:t>4) покраска стен</a:t>
            </a:r>
            <a:r>
              <a:rPr lang="ru-RU" sz="2400" dirty="0" smtClean="0"/>
              <a:t>		</a:t>
            </a:r>
            <a:r>
              <a:rPr lang="ru-RU" dirty="0" smtClean="0"/>
              <a:t>			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5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122" name="Picture 2" descr="C:\Program Files (x86)\Microsoft Office\MEDIA\CAGCAT10\j0299171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93862"/>
            <a:ext cx="1534363" cy="18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359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348880"/>
            <a:ext cx="806489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Найдите наиболее точный ответ:	</a:t>
            </a:r>
            <a:r>
              <a:rPr lang="ru-RU" sz="2400" dirty="0" smtClean="0"/>
              <a:t>										</a:t>
            </a:r>
          </a:p>
          <a:p>
            <a:r>
              <a:rPr lang="ru-RU" sz="2400" dirty="0" smtClean="0"/>
              <a:t>Носитель информации - это …											</a:t>
            </a:r>
          </a:p>
          <a:p>
            <a:r>
              <a:rPr lang="ru-RU" sz="2400" dirty="0" smtClean="0">
                <a:hlinkClick r:id="" action="ppaction://noaction"/>
              </a:rPr>
              <a:t>1) человек, знающий много информации;</a:t>
            </a:r>
            <a:r>
              <a:rPr lang="ru-RU" sz="2400" dirty="0" smtClean="0"/>
              <a:t>											</a:t>
            </a:r>
          </a:p>
          <a:p>
            <a:r>
              <a:rPr lang="ru-RU" sz="2400" dirty="0" smtClean="0">
                <a:hlinkClick r:id="" action="ppaction://noaction"/>
              </a:rPr>
              <a:t>2) компьютер;</a:t>
            </a:r>
            <a:r>
              <a:rPr lang="ru-RU" sz="2400" dirty="0" smtClean="0"/>
              <a:t>											</a:t>
            </a:r>
          </a:p>
          <a:p>
            <a:r>
              <a:rPr lang="ru-RU" sz="2400" dirty="0" smtClean="0">
                <a:hlinkClick r:id="rId2" action="ppaction://hlinksldjump"/>
              </a:rPr>
              <a:t>3) любой материальный объект, используемый для закрепления и хранения на нём информации	</a:t>
            </a:r>
            <a:r>
              <a:rPr lang="ru-RU" sz="2400" dirty="0" smtClean="0"/>
              <a:t>								</a:t>
            </a:r>
            <a:r>
              <a:rPr lang="ru-RU" dirty="0" smtClean="0"/>
              <a:t>		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6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146" name="Picture 2" descr="C:\Program Files (x86)\Microsoft Office\MEDIA\CAGCAT10\j0205466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04864"/>
            <a:ext cx="1818742" cy="18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447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9638" y="2009860"/>
            <a:ext cx="48225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Источник информации - это …</a:t>
            </a:r>
            <a:r>
              <a:rPr lang="ru-RU" sz="2400" dirty="0" smtClean="0"/>
              <a:t>				</a:t>
            </a:r>
          </a:p>
          <a:p>
            <a:r>
              <a:rPr lang="ru-RU" sz="2400" dirty="0" smtClean="0">
                <a:hlinkClick r:id="rId2" action="ppaction://hlinksldjump"/>
              </a:rPr>
              <a:t>1) тот, кто передаёт информацию;</a:t>
            </a:r>
            <a:r>
              <a:rPr lang="ru-RU" sz="2400" dirty="0" smtClean="0"/>
              <a:t>				</a:t>
            </a:r>
          </a:p>
          <a:p>
            <a:r>
              <a:rPr lang="ru-RU" sz="2400" dirty="0" smtClean="0">
                <a:hlinkClick r:id="" action="ppaction://noaction"/>
              </a:rPr>
              <a:t>2) тот, кто получает информацию;</a:t>
            </a:r>
            <a:r>
              <a:rPr lang="ru-RU" sz="2400" dirty="0" smtClean="0"/>
              <a:t>				</a:t>
            </a:r>
          </a:p>
          <a:p>
            <a:r>
              <a:rPr lang="ru-RU" sz="2400" dirty="0" smtClean="0">
                <a:hlinkClick r:id="" action="ppaction://noaction"/>
              </a:rPr>
              <a:t>3) тот, кто создаёт информацию;</a:t>
            </a:r>
            <a:r>
              <a:rPr lang="ru-RU" sz="2400" dirty="0" smtClean="0"/>
              <a:t>				</a:t>
            </a:r>
          </a:p>
          <a:p>
            <a:r>
              <a:rPr lang="ru-RU" sz="2400" dirty="0" smtClean="0">
                <a:hlinkClick r:id="" action="ppaction://noaction"/>
              </a:rPr>
              <a:t>4) тот, кто хранит информацию</a:t>
            </a:r>
            <a:r>
              <a:rPr lang="ru-RU" sz="2400" dirty="0" smtClean="0"/>
              <a:t>				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7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170" name="Picture 2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77434"/>
            <a:ext cx="1829714" cy="156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841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997839"/>
            <a:ext cx="53103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Приёмник информации - это…	</a:t>
            </a:r>
            <a:r>
              <a:rPr lang="ru-RU" sz="2400" dirty="0" smtClean="0"/>
              <a:t>			</a:t>
            </a:r>
          </a:p>
          <a:p>
            <a:r>
              <a:rPr lang="ru-RU" sz="2400" dirty="0" smtClean="0">
                <a:hlinkClick r:id="" action="ppaction://noaction"/>
              </a:rPr>
              <a:t>1) тот, кто передаёт информацию;</a:t>
            </a:r>
            <a:r>
              <a:rPr lang="ru-RU" sz="2400" dirty="0" smtClean="0"/>
              <a:t>				</a:t>
            </a:r>
          </a:p>
          <a:p>
            <a:r>
              <a:rPr lang="ru-RU" sz="2400" dirty="0" smtClean="0">
                <a:hlinkClick r:id="rId2" action="ppaction://hlinksldjump"/>
              </a:rPr>
              <a:t>2) тот, кто получает информацию;</a:t>
            </a:r>
            <a:r>
              <a:rPr lang="ru-RU" sz="2400" dirty="0" smtClean="0"/>
              <a:t>				</a:t>
            </a:r>
          </a:p>
          <a:p>
            <a:r>
              <a:rPr lang="ru-RU" sz="2400" dirty="0" smtClean="0">
                <a:hlinkClick r:id="" action="ppaction://noaction"/>
              </a:rPr>
              <a:t>3) тот, кто создаёт информацию;</a:t>
            </a:r>
            <a:r>
              <a:rPr lang="ru-RU" sz="2400" dirty="0" smtClean="0"/>
              <a:t>				</a:t>
            </a:r>
          </a:p>
          <a:p>
            <a:r>
              <a:rPr lang="ru-RU" sz="2400" dirty="0" smtClean="0">
                <a:hlinkClick r:id="" action="ppaction://noaction"/>
              </a:rPr>
              <a:t>4) тот, кто хранит информацию</a:t>
            </a:r>
            <a:r>
              <a:rPr lang="ru-RU" sz="2400" dirty="0" smtClean="0"/>
              <a:t>				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0645" y="260648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 8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194" name="Picture 2" descr="C:\Program Files (x86)\Microsoft Office\MEDIA\CAGCAT10\j023468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81128"/>
            <a:ext cx="2084294" cy="122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162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180</TotalTime>
  <Words>175</Words>
  <Application>Microsoft Office PowerPoint</Application>
  <PresentationFormat>Экран (4:3)</PresentationFormat>
  <Paragraphs>101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Твердый переплет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odin</dc:creator>
  <cp:lastModifiedBy>Admin</cp:lastModifiedBy>
  <cp:revision>20</cp:revision>
  <dcterms:created xsi:type="dcterms:W3CDTF">2013-01-30T09:48:33Z</dcterms:created>
  <dcterms:modified xsi:type="dcterms:W3CDTF">2014-11-08T08:46:20Z</dcterms:modified>
</cp:coreProperties>
</file>